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5"/>
  </p:notesMasterIdLst>
  <p:sldIdLst>
    <p:sldId id="338" r:id="rId2"/>
    <p:sldId id="257" r:id="rId3"/>
    <p:sldId id="342" r:id="rId4"/>
    <p:sldId id="341" r:id="rId5"/>
    <p:sldId id="380" r:id="rId6"/>
    <p:sldId id="398" r:id="rId7"/>
    <p:sldId id="358" r:id="rId8"/>
    <p:sldId id="350" r:id="rId9"/>
    <p:sldId id="373" r:id="rId10"/>
    <p:sldId id="383" r:id="rId11"/>
    <p:sldId id="399" r:id="rId12"/>
    <p:sldId id="388" r:id="rId13"/>
    <p:sldId id="377" r:id="rId14"/>
    <p:sldId id="378" r:id="rId15"/>
    <p:sldId id="405" r:id="rId16"/>
    <p:sldId id="393" r:id="rId17"/>
    <p:sldId id="384" r:id="rId18"/>
    <p:sldId id="368" r:id="rId19"/>
    <p:sldId id="406" r:id="rId20"/>
    <p:sldId id="407" r:id="rId21"/>
    <p:sldId id="408" r:id="rId22"/>
    <p:sldId id="395" r:id="rId23"/>
    <p:sldId id="362" r:id="rId24"/>
    <p:sldId id="396" r:id="rId25"/>
    <p:sldId id="382" r:id="rId26"/>
    <p:sldId id="369" r:id="rId27"/>
    <p:sldId id="376" r:id="rId28"/>
    <p:sldId id="403" r:id="rId29"/>
    <p:sldId id="370" r:id="rId30"/>
    <p:sldId id="400" r:id="rId31"/>
    <p:sldId id="404" r:id="rId32"/>
    <p:sldId id="401" r:id="rId33"/>
    <p:sldId id="397" r:id="rId34"/>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45" autoAdjust="0"/>
    <p:restoredTop sz="86446" autoAdjust="0"/>
  </p:normalViewPr>
  <p:slideViewPr>
    <p:cSldViewPr snapToGrid="0" snapToObjects="1">
      <p:cViewPr>
        <p:scale>
          <a:sx n="75" d="100"/>
          <a:sy n="75" d="100"/>
        </p:scale>
        <p:origin x="-1000" y="-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0083A62-9D77-1A44-8DB5-4DA900A12DD2}" type="datetimeFigureOut">
              <a:rPr lang="en-US" smtClean="0"/>
              <a:t>4/24/19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9480CA-12A1-5F4F-9420-84776E456B5D}" type="slidenum">
              <a:rPr lang="en-US" smtClean="0"/>
              <a:t>‹#›</a:t>
            </a:fld>
            <a:endParaRPr lang="en-US"/>
          </a:p>
        </p:txBody>
      </p:sp>
    </p:spTree>
    <p:extLst>
      <p:ext uri="{BB962C8B-B14F-4D97-AF65-F5344CB8AC3E}">
        <p14:creationId xmlns:p14="http://schemas.microsoft.com/office/powerpoint/2010/main" val="3724748321"/>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set of mRNA transcripts produced in a particular cell or tissue type</a:t>
            </a:r>
            <a:endParaRPr lang="en-US" dirty="0"/>
          </a:p>
        </p:txBody>
      </p:sp>
      <p:sp>
        <p:nvSpPr>
          <p:cNvPr id="4" name="Slide Number Placeholder 3"/>
          <p:cNvSpPr>
            <a:spLocks noGrp="1"/>
          </p:cNvSpPr>
          <p:nvPr>
            <p:ph type="sldNum" sz="quarter" idx="10"/>
          </p:nvPr>
        </p:nvSpPr>
        <p:spPr/>
        <p:txBody>
          <a:bodyPr/>
          <a:lstStyle/>
          <a:p>
            <a:fld id="{0E9480CA-12A1-5F4F-9420-84776E456B5D}" type="slidenum">
              <a:rPr lang="en-US" smtClean="0"/>
              <a:t>3</a:t>
            </a:fld>
            <a:endParaRPr lang="en-US"/>
          </a:p>
        </p:txBody>
      </p:sp>
    </p:spTree>
    <p:extLst>
      <p:ext uri="{BB962C8B-B14F-4D97-AF65-F5344CB8AC3E}">
        <p14:creationId xmlns:p14="http://schemas.microsoft.com/office/powerpoint/2010/main" val="31979214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9480CA-12A1-5F4F-9420-84776E456B5D}" type="slidenum">
              <a:rPr lang="en-US" smtClean="0"/>
              <a:t>6</a:t>
            </a:fld>
            <a:endParaRPr lang="en-US"/>
          </a:p>
        </p:txBody>
      </p:sp>
    </p:spTree>
    <p:extLst>
      <p:ext uri="{BB962C8B-B14F-4D97-AF65-F5344CB8AC3E}">
        <p14:creationId xmlns:p14="http://schemas.microsoft.com/office/powerpoint/2010/main" val="31979214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The algorithm takes as input </a:t>
            </a:r>
            <a:r>
              <a:rPr lang="en-US" dirty="0" err="1" smtClean="0"/>
              <a:t>cDNA</a:t>
            </a:r>
            <a:r>
              <a:rPr lang="en-US" dirty="0" smtClean="0"/>
              <a:t> fragment sequences that have been aligned to the genome by software capable of producing spliced alignments, such as </a:t>
            </a:r>
            <a:r>
              <a:rPr lang="en-US" dirty="0" err="1" smtClean="0"/>
              <a:t>TopHat</a:t>
            </a:r>
            <a:endParaRPr lang="en-US" dirty="0"/>
          </a:p>
        </p:txBody>
      </p:sp>
      <p:sp>
        <p:nvSpPr>
          <p:cNvPr id="4" name="Slide Number Placeholder 3"/>
          <p:cNvSpPr>
            <a:spLocks noGrp="1"/>
          </p:cNvSpPr>
          <p:nvPr>
            <p:ph type="sldNum" sz="quarter" idx="10"/>
          </p:nvPr>
        </p:nvSpPr>
        <p:spPr/>
        <p:txBody>
          <a:bodyPr/>
          <a:lstStyle/>
          <a:p>
            <a:fld id="{0E9480CA-12A1-5F4F-9420-84776E456B5D}" type="slidenum">
              <a:rPr lang="en-US" smtClean="0"/>
              <a:t>13</a:t>
            </a:fld>
            <a:endParaRPr lang="en-US"/>
          </a:p>
        </p:txBody>
      </p:sp>
    </p:spTree>
    <p:extLst>
      <p:ext uri="{BB962C8B-B14F-4D97-AF65-F5344CB8AC3E}">
        <p14:creationId xmlns:p14="http://schemas.microsoft.com/office/powerpoint/2010/main" val="2359776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E9480CA-12A1-5F4F-9420-84776E456B5D}" type="slidenum">
              <a:rPr lang="en-US" smtClean="0"/>
              <a:t>14</a:t>
            </a:fld>
            <a:endParaRPr lang="en-US"/>
          </a:p>
        </p:txBody>
      </p:sp>
    </p:spTree>
    <p:extLst>
      <p:ext uri="{BB962C8B-B14F-4D97-AF65-F5344CB8AC3E}">
        <p14:creationId xmlns:p14="http://schemas.microsoft.com/office/powerpoint/2010/main" val="24131534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Inchworm assembles the RNA-</a:t>
            </a:r>
            <a:r>
              <a:rPr lang="en-US" dirty="0" err="1" smtClean="0"/>
              <a:t>seq</a:t>
            </a:r>
            <a:r>
              <a:rPr lang="en-US" dirty="0" smtClean="0"/>
              <a:t> data into the unique sequences of transcripts, often generating full-length transcripts for a dominant isoform, but then reports just the unique portions of alternatively spliced transcripts.</a:t>
            </a:r>
          </a:p>
          <a:p>
            <a:endParaRPr lang="en-US" dirty="0" smtClean="0"/>
          </a:p>
          <a:p>
            <a:r>
              <a:rPr lang="en-US" dirty="0" smtClean="0"/>
              <a:t>Chrysalis clusters the Inchworm </a:t>
            </a:r>
            <a:r>
              <a:rPr lang="en-US" dirty="0" err="1" smtClean="0"/>
              <a:t>contigs</a:t>
            </a:r>
            <a:r>
              <a:rPr lang="en-US" dirty="0" smtClean="0"/>
              <a:t> into clusters and constructs complete de </a:t>
            </a:r>
            <a:r>
              <a:rPr lang="en-US" dirty="0" err="1" smtClean="0"/>
              <a:t>Bruijn</a:t>
            </a:r>
            <a:r>
              <a:rPr lang="en-US" dirty="0" smtClean="0"/>
              <a:t> graphs for each cluster. Each cluster represents the full </a:t>
            </a:r>
            <a:r>
              <a:rPr lang="en-US" dirty="0" err="1" smtClean="0"/>
              <a:t>transcriptonal</a:t>
            </a:r>
            <a:r>
              <a:rPr lang="en-US" dirty="0" smtClean="0"/>
              <a:t> complexity for a given gene (or sets of genes that share sequences in common). Chrysalis then partitions the full read set among these disjoint graphs.</a:t>
            </a:r>
          </a:p>
          <a:p>
            <a:endParaRPr lang="en-US" dirty="0" smtClean="0"/>
          </a:p>
          <a:p>
            <a:r>
              <a:rPr lang="en-US" dirty="0" smtClean="0"/>
              <a:t>Butterfly then processes the individual graphs in parallel, tracing the paths that reads and pairs of reads take within the graph, ultimately reporting full-length transcripts for alternatively spliced isoforms, and teasing apart transcripts that corresponds to </a:t>
            </a:r>
            <a:r>
              <a:rPr lang="en-US" dirty="0" err="1" smtClean="0"/>
              <a:t>paralogous</a:t>
            </a:r>
            <a:r>
              <a:rPr lang="en-US" dirty="0" smtClean="0"/>
              <a:t> genes.</a:t>
            </a:r>
            <a:endParaRPr lang="en-US" dirty="0"/>
          </a:p>
        </p:txBody>
      </p:sp>
      <p:sp>
        <p:nvSpPr>
          <p:cNvPr id="4" name="Slide Number Placeholder 3"/>
          <p:cNvSpPr>
            <a:spLocks noGrp="1"/>
          </p:cNvSpPr>
          <p:nvPr>
            <p:ph type="sldNum" sz="quarter" idx="10"/>
          </p:nvPr>
        </p:nvSpPr>
        <p:spPr/>
        <p:txBody>
          <a:bodyPr/>
          <a:lstStyle/>
          <a:p>
            <a:fld id="{0E9480CA-12A1-5F4F-9420-84776E456B5D}" type="slidenum">
              <a:rPr lang="en-US" smtClean="0"/>
              <a:t>18</a:t>
            </a:fld>
            <a:endParaRPr lang="en-US"/>
          </a:p>
        </p:txBody>
      </p:sp>
    </p:spTree>
    <p:extLst>
      <p:ext uri="{BB962C8B-B14F-4D97-AF65-F5344CB8AC3E}">
        <p14:creationId xmlns:p14="http://schemas.microsoft.com/office/powerpoint/2010/main" val="3453623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r>
            <a:r>
              <a:rPr lang="en-US" dirty="0" err="1" smtClean="0"/>
              <a:t>i</a:t>
            </a:r>
            <a:r>
              <a:rPr lang="en-US" dirty="0" smtClean="0"/>
              <a:t>) constructs a k-</a:t>
            </a:r>
            <a:r>
              <a:rPr lang="en-US" dirty="0" err="1" smtClean="0"/>
              <a:t>mer</a:t>
            </a:r>
            <a:r>
              <a:rPr lang="en-US" dirty="0" smtClean="0"/>
              <a:t> dictionary from all sequence reads (in practice, k = 25);</a:t>
            </a:r>
          </a:p>
          <a:p>
            <a:r>
              <a:rPr lang="en-US" dirty="0" smtClean="0"/>
              <a:t>(ii) removes likely error-containing k-</a:t>
            </a:r>
            <a:r>
              <a:rPr lang="en-US" dirty="0" err="1" smtClean="0"/>
              <a:t>mers</a:t>
            </a:r>
            <a:r>
              <a:rPr lang="en-US" dirty="0" smtClean="0"/>
              <a:t> from the k-</a:t>
            </a:r>
            <a:r>
              <a:rPr lang="en-US" dirty="0" err="1" smtClean="0"/>
              <a:t>mer</a:t>
            </a:r>
            <a:r>
              <a:rPr lang="en-US" dirty="0" smtClean="0"/>
              <a:t> dictionary;</a:t>
            </a:r>
          </a:p>
          <a:p>
            <a:r>
              <a:rPr lang="en-US" dirty="0" smtClean="0"/>
              <a:t>(iii) selects the most frequent k-</a:t>
            </a:r>
            <a:r>
              <a:rPr lang="en-US" dirty="0" err="1" smtClean="0"/>
              <a:t>mer</a:t>
            </a:r>
            <a:r>
              <a:rPr lang="en-US" dirty="0" smtClean="0"/>
              <a:t> in the dictionary to seed a </a:t>
            </a:r>
            <a:r>
              <a:rPr lang="en-US" dirty="0" err="1" smtClean="0"/>
              <a:t>contig</a:t>
            </a:r>
            <a:r>
              <a:rPr lang="en-US" dirty="0" smtClean="0"/>
              <a:t> assembly, excluding both low-complexity and singleton k-</a:t>
            </a:r>
            <a:r>
              <a:rPr lang="en-US" dirty="0" err="1" smtClean="0"/>
              <a:t>mers</a:t>
            </a:r>
            <a:r>
              <a:rPr lang="en-US" dirty="0" smtClean="0"/>
              <a:t> (appearing only once); </a:t>
            </a:r>
          </a:p>
          <a:p>
            <a:r>
              <a:rPr lang="en-US" dirty="0" smtClean="0"/>
              <a:t>(iv) extends the seed in each direction by finding the highest occurring k-</a:t>
            </a:r>
            <a:r>
              <a:rPr lang="en-US" dirty="0" err="1" smtClean="0"/>
              <a:t>mer</a:t>
            </a:r>
            <a:r>
              <a:rPr lang="en-US" dirty="0" smtClean="0"/>
              <a:t> with a k − 1 overlap with the current </a:t>
            </a:r>
            <a:r>
              <a:rPr lang="en-US" dirty="0" err="1" smtClean="0"/>
              <a:t>contig</a:t>
            </a:r>
            <a:r>
              <a:rPr lang="en-US" dirty="0" smtClean="0"/>
              <a:t> terminus and concatenating its terminal base to the growing </a:t>
            </a:r>
            <a:r>
              <a:rPr lang="en-US" dirty="0" err="1" smtClean="0"/>
              <a:t>contig</a:t>
            </a:r>
            <a:r>
              <a:rPr lang="en-US" dirty="0" smtClean="0"/>
              <a:t> sequence (once a k-</a:t>
            </a:r>
            <a:r>
              <a:rPr lang="en-US" dirty="0" err="1" smtClean="0"/>
              <a:t>mer</a:t>
            </a:r>
            <a:r>
              <a:rPr lang="en-US" dirty="0" smtClean="0"/>
              <a:t> has been used for extension, it is removed from the dictionary);</a:t>
            </a:r>
          </a:p>
          <a:p>
            <a:r>
              <a:rPr lang="en-US" dirty="0" smtClean="0"/>
              <a:t>(v) extends the sequence in either direction until it cannot be extended further, then reports the linear </a:t>
            </a:r>
            <a:r>
              <a:rPr lang="en-US" dirty="0" err="1" smtClean="0"/>
              <a:t>contig</a:t>
            </a:r>
            <a:r>
              <a:rPr lang="en-US" dirty="0" smtClean="0"/>
              <a:t>;</a:t>
            </a:r>
          </a:p>
          <a:p>
            <a:r>
              <a:rPr lang="en-US" dirty="0" smtClean="0"/>
              <a:t>(vi) repeats steps iii–v, starting with the next most abundant k-</a:t>
            </a:r>
            <a:r>
              <a:rPr lang="en-US" dirty="0" err="1" smtClean="0"/>
              <a:t>mer</a:t>
            </a:r>
            <a:r>
              <a:rPr lang="en-US" dirty="0" smtClean="0"/>
              <a:t>, until the entire k-</a:t>
            </a:r>
            <a:r>
              <a:rPr lang="en-US" dirty="0" err="1" smtClean="0"/>
              <a:t>mer</a:t>
            </a:r>
            <a:r>
              <a:rPr lang="en-US" dirty="0" smtClean="0"/>
              <a:t> dictionary has been exhausted</a:t>
            </a:r>
          </a:p>
        </p:txBody>
      </p:sp>
      <p:sp>
        <p:nvSpPr>
          <p:cNvPr id="4" name="Slide Number Placeholder 3"/>
          <p:cNvSpPr>
            <a:spLocks noGrp="1"/>
          </p:cNvSpPr>
          <p:nvPr>
            <p:ph type="sldNum" sz="quarter" idx="10"/>
          </p:nvPr>
        </p:nvSpPr>
        <p:spPr/>
        <p:txBody>
          <a:bodyPr/>
          <a:lstStyle/>
          <a:p>
            <a:fld id="{0E9480CA-12A1-5F4F-9420-84776E456B5D}" type="slidenum">
              <a:rPr lang="en-US" smtClean="0"/>
              <a:t>19</a:t>
            </a:fld>
            <a:endParaRPr lang="en-US"/>
          </a:p>
        </p:txBody>
      </p:sp>
    </p:spTree>
    <p:extLst>
      <p:ext uri="{BB962C8B-B14F-4D97-AF65-F5344CB8AC3E}">
        <p14:creationId xmlns:p14="http://schemas.microsoft.com/office/powerpoint/2010/main" val="29859740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component defines a collection of Inchworm </a:t>
            </a:r>
            <a:r>
              <a:rPr lang="en-US" dirty="0" err="1" smtClean="0"/>
              <a:t>contigs</a:t>
            </a:r>
            <a:r>
              <a:rPr lang="en-US" dirty="0" smtClean="0"/>
              <a:t> that are likely to be derived from alternative splice forms or closely related </a:t>
            </a:r>
            <a:r>
              <a:rPr lang="en-US" dirty="0" err="1" smtClean="0"/>
              <a:t>paralogs</a:t>
            </a:r>
            <a:r>
              <a:rPr lang="en-US" dirty="0" smtClean="0"/>
              <a:t>.</a:t>
            </a:r>
          </a:p>
          <a:p>
            <a:r>
              <a:rPr lang="en-US" dirty="0" smtClean="0"/>
              <a:t>(</a:t>
            </a:r>
            <a:r>
              <a:rPr lang="en-US" dirty="0" err="1" smtClean="0"/>
              <a:t>i</a:t>
            </a:r>
            <a:r>
              <a:rPr lang="en-US" dirty="0" smtClean="0"/>
              <a:t>) It recursively groups Inchworm </a:t>
            </a:r>
            <a:r>
              <a:rPr lang="en-US" dirty="0" err="1" smtClean="0"/>
              <a:t>contigs</a:t>
            </a:r>
            <a:r>
              <a:rPr lang="en-US" dirty="0" smtClean="0"/>
              <a:t> into connected components.</a:t>
            </a:r>
          </a:p>
          <a:p>
            <a:r>
              <a:rPr lang="en-US" dirty="0" smtClean="0"/>
              <a:t>*</a:t>
            </a:r>
            <a:r>
              <a:rPr lang="en-US" dirty="0" err="1" smtClean="0"/>
              <a:t>Contigs</a:t>
            </a:r>
            <a:r>
              <a:rPr lang="en-US" dirty="0" smtClean="0"/>
              <a:t> are grouped if there is a perfect overlap of k − 1 bases between them and if there is a minimal number of reads that span the junction across both </a:t>
            </a:r>
            <a:r>
              <a:rPr lang="en-US" dirty="0" err="1" smtClean="0"/>
              <a:t>contigs</a:t>
            </a:r>
            <a:r>
              <a:rPr lang="en-US" dirty="0" smtClean="0"/>
              <a:t> with a (k − 1)/2 base match on each side of the (k − 1)-</a:t>
            </a:r>
            <a:r>
              <a:rPr lang="en-US" dirty="0" err="1" smtClean="0"/>
              <a:t>mer</a:t>
            </a:r>
            <a:r>
              <a:rPr lang="en-US" dirty="0" smtClean="0"/>
              <a:t> junction.</a:t>
            </a:r>
          </a:p>
          <a:p>
            <a:endParaRPr lang="en-US" dirty="0" smtClean="0"/>
          </a:p>
          <a:p>
            <a:r>
              <a:rPr lang="en-US" dirty="0" smtClean="0"/>
              <a:t>(ii) It builds a de </a:t>
            </a:r>
            <a:r>
              <a:rPr lang="en-US" dirty="0" err="1" smtClean="0"/>
              <a:t>Bruijn</a:t>
            </a:r>
            <a:r>
              <a:rPr lang="en-US" dirty="0" smtClean="0"/>
              <a:t> graph for each component using a word size of k − 1 to represent nodes, and k to define the edges connecting the nodes.</a:t>
            </a:r>
          </a:p>
          <a:p>
            <a:endParaRPr lang="en-US" dirty="0" smtClean="0"/>
          </a:p>
          <a:p>
            <a:r>
              <a:rPr lang="en-US" dirty="0" smtClean="0"/>
              <a:t>(iii) It assigns each read to the component with which it shares the largest number of k-</a:t>
            </a:r>
            <a:r>
              <a:rPr lang="en-US" dirty="0" err="1" smtClean="0"/>
              <a:t>mers</a:t>
            </a:r>
            <a:r>
              <a:rPr lang="en-US" dirty="0" smtClean="0"/>
              <a:t>, and determines the regions within each read that contribute k-</a:t>
            </a:r>
            <a:r>
              <a:rPr lang="en-US" dirty="0" err="1" smtClean="0"/>
              <a:t>mers</a:t>
            </a:r>
            <a:r>
              <a:rPr lang="en-US" dirty="0" smtClean="0"/>
              <a:t> to the component.</a:t>
            </a:r>
            <a:endParaRPr lang="en-US" dirty="0"/>
          </a:p>
        </p:txBody>
      </p:sp>
      <p:sp>
        <p:nvSpPr>
          <p:cNvPr id="4" name="Slide Number Placeholder 3"/>
          <p:cNvSpPr>
            <a:spLocks noGrp="1"/>
          </p:cNvSpPr>
          <p:nvPr>
            <p:ph type="sldNum" sz="quarter" idx="10"/>
          </p:nvPr>
        </p:nvSpPr>
        <p:spPr/>
        <p:txBody>
          <a:bodyPr/>
          <a:lstStyle/>
          <a:p>
            <a:fld id="{0E9480CA-12A1-5F4F-9420-84776E456B5D}" type="slidenum">
              <a:rPr lang="en-US" smtClean="0"/>
              <a:t>20</a:t>
            </a:fld>
            <a:endParaRPr lang="en-US"/>
          </a:p>
        </p:txBody>
      </p:sp>
    </p:spTree>
    <p:extLst>
      <p:ext uri="{BB962C8B-B14F-4D97-AF65-F5344CB8AC3E}">
        <p14:creationId xmlns:p14="http://schemas.microsoft.com/office/powerpoint/2010/main" val="400188221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Butterfly reconstructs plausible, full-length, linear transcripts by reconciling the individual de </a:t>
            </a:r>
            <a:r>
              <a:rPr lang="en-US" dirty="0" err="1" smtClean="0"/>
              <a:t>Bruijn</a:t>
            </a:r>
            <a:r>
              <a:rPr lang="en-US" dirty="0" smtClean="0"/>
              <a:t> graphs generated by Chrysalis with the original reads and paired ends.</a:t>
            </a:r>
          </a:p>
          <a:p>
            <a:endParaRPr lang="en-US" dirty="0" smtClean="0"/>
          </a:p>
          <a:p>
            <a:r>
              <a:rPr lang="en-US" dirty="0" smtClean="0"/>
              <a:t>During the first part, called graph simplification, Butterfly iterates between (</a:t>
            </a:r>
            <a:r>
              <a:rPr lang="en-US" dirty="0" err="1" smtClean="0"/>
              <a:t>i</a:t>
            </a:r>
            <a:r>
              <a:rPr lang="en-US" dirty="0" smtClean="0"/>
              <a:t>) merging consecutive nodes in linear paths in the de </a:t>
            </a:r>
            <a:r>
              <a:rPr lang="en-US" dirty="0" err="1" smtClean="0"/>
              <a:t>Bruijn</a:t>
            </a:r>
            <a:r>
              <a:rPr lang="en-US" dirty="0" smtClean="0"/>
              <a:t> graph to form nodes that represent longer sequences and (ii) pruning edges that represent minor deviations (supported by comparatively few reads), which likely correspond to sequencing errors. Diploid polymorphisms are expected to be more frequent than sequencing errors and will likely be maintained. In the second part, called plausible path scoring, Butterfly identifies those paths that are supported by actual reads and read pairs, using a dynamic programming procedure that traverses potential paths in the graph while maintaining the reads (and pairs) that support them. Because reads and sequence fragments (paired reads) are typically much longer than k, they can resolve ambiguities and reduce the combinatorial number of paths to a much smaller number of actual transcripts, enumerated as linear sequences.</a:t>
            </a:r>
            <a:endParaRPr lang="en-US" dirty="0"/>
          </a:p>
        </p:txBody>
      </p:sp>
      <p:sp>
        <p:nvSpPr>
          <p:cNvPr id="4" name="Slide Number Placeholder 3"/>
          <p:cNvSpPr>
            <a:spLocks noGrp="1"/>
          </p:cNvSpPr>
          <p:nvPr>
            <p:ph type="sldNum" sz="quarter" idx="10"/>
          </p:nvPr>
        </p:nvSpPr>
        <p:spPr/>
        <p:txBody>
          <a:bodyPr/>
          <a:lstStyle/>
          <a:p>
            <a:fld id="{0E9480CA-12A1-5F4F-9420-84776E456B5D}" type="slidenum">
              <a:rPr lang="en-US" smtClean="0"/>
              <a:t>21</a:t>
            </a:fld>
            <a:endParaRPr lang="en-US"/>
          </a:p>
        </p:txBody>
      </p:sp>
    </p:spTree>
    <p:extLst>
      <p:ext uri="{BB962C8B-B14F-4D97-AF65-F5344CB8AC3E}">
        <p14:creationId xmlns:p14="http://schemas.microsoft.com/office/powerpoint/2010/main" val="16219949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3AC06C3-F7A7-844B-B36F-82CB98B2AC89}" type="datetimeFigureOut">
              <a:rPr lang="en-US" smtClean="0"/>
              <a:t>4/24/19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3DAB89-B125-9242-8DB3-C0D669061ADA}" type="slidenum">
              <a:rPr lang="en-US" smtClean="0"/>
              <a:t>‹#›</a:t>
            </a:fld>
            <a:endParaRPr lang="en-US"/>
          </a:p>
        </p:txBody>
      </p:sp>
    </p:spTree>
    <p:extLst>
      <p:ext uri="{BB962C8B-B14F-4D97-AF65-F5344CB8AC3E}">
        <p14:creationId xmlns:p14="http://schemas.microsoft.com/office/powerpoint/2010/main" val="260287294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3AC06C3-F7A7-844B-B36F-82CB98B2AC89}" type="datetimeFigureOut">
              <a:rPr lang="en-US" smtClean="0"/>
              <a:t>4/24/19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3DAB89-B125-9242-8DB3-C0D669061ADA}" type="slidenum">
              <a:rPr lang="en-US" smtClean="0"/>
              <a:t>‹#›</a:t>
            </a:fld>
            <a:endParaRPr lang="en-US"/>
          </a:p>
        </p:txBody>
      </p:sp>
    </p:spTree>
    <p:extLst>
      <p:ext uri="{BB962C8B-B14F-4D97-AF65-F5344CB8AC3E}">
        <p14:creationId xmlns:p14="http://schemas.microsoft.com/office/powerpoint/2010/main" val="932756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3AC06C3-F7A7-844B-B36F-82CB98B2AC89}" type="datetimeFigureOut">
              <a:rPr lang="en-US" smtClean="0"/>
              <a:t>4/24/19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3DAB89-B125-9242-8DB3-C0D669061ADA}" type="slidenum">
              <a:rPr lang="en-US" smtClean="0"/>
              <a:t>‹#›</a:t>
            </a:fld>
            <a:endParaRPr lang="en-US"/>
          </a:p>
        </p:txBody>
      </p:sp>
    </p:spTree>
    <p:extLst>
      <p:ext uri="{BB962C8B-B14F-4D97-AF65-F5344CB8AC3E}">
        <p14:creationId xmlns:p14="http://schemas.microsoft.com/office/powerpoint/2010/main" val="3438997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3AC06C3-F7A7-844B-B36F-82CB98B2AC89}" type="datetimeFigureOut">
              <a:rPr lang="en-US" smtClean="0"/>
              <a:t>4/24/19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3DAB89-B125-9242-8DB3-C0D669061ADA}" type="slidenum">
              <a:rPr lang="en-US" smtClean="0"/>
              <a:t>‹#›</a:t>
            </a:fld>
            <a:endParaRPr lang="en-US"/>
          </a:p>
        </p:txBody>
      </p:sp>
    </p:spTree>
    <p:extLst>
      <p:ext uri="{BB962C8B-B14F-4D97-AF65-F5344CB8AC3E}">
        <p14:creationId xmlns:p14="http://schemas.microsoft.com/office/powerpoint/2010/main" val="2466578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3AC06C3-F7A7-844B-B36F-82CB98B2AC89}" type="datetimeFigureOut">
              <a:rPr lang="en-US" smtClean="0"/>
              <a:t>4/24/19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B3DAB89-B125-9242-8DB3-C0D669061ADA}" type="slidenum">
              <a:rPr lang="en-US" smtClean="0"/>
              <a:t>‹#›</a:t>
            </a:fld>
            <a:endParaRPr lang="en-US"/>
          </a:p>
        </p:txBody>
      </p:sp>
    </p:spTree>
    <p:extLst>
      <p:ext uri="{BB962C8B-B14F-4D97-AF65-F5344CB8AC3E}">
        <p14:creationId xmlns:p14="http://schemas.microsoft.com/office/powerpoint/2010/main" val="6708584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3AC06C3-F7A7-844B-B36F-82CB98B2AC89}" type="datetimeFigureOut">
              <a:rPr lang="en-US" smtClean="0"/>
              <a:t>4/24/19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3DAB89-B125-9242-8DB3-C0D669061ADA}" type="slidenum">
              <a:rPr lang="en-US" smtClean="0"/>
              <a:t>‹#›</a:t>
            </a:fld>
            <a:endParaRPr lang="en-US"/>
          </a:p>
        </p:txBody>
      </p:sp>
    </p:spTree>
    <p:extLst>
      <p:ext uri="{BB962C8B-B14F-4D97-AF65-F5344CB8AC3E}">
        <p14:creationId xmlns:p14="http://schemas.microsoft.com/office/powerpoint/2010/main" val="2892927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3AC06C3-F7A7-844B-B36F-82CB98B2AC89}" type="datetimeFigureOut">
              <a:rPr lang="en-US" smtClean="0"/>
              <a:t>4/24/19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B3DAB89-B125-9242-8DB3-C0D669061ADA}" type="slidenum">
              <a:rPr lang="en-US" smtClean="0"/>
              <a:t>‹#›</a:t>
            </a:fld>
            <a:endParaRPr lang="en-US"/>
          </a:p>
        </p:txBody>
      </p:sp>
    </p:spTree>
    <p:extLst>
      <p:ext uri="{BB962C8B-B14F-4D97-AF65-F5344CB8AC3E}">
        <p14:creationId xmlns:p14="http://schemas.microsoft.com/office/powerpoint/2010/main" val="12895741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3AC06C3-F7A7-844B-B36F-82CB98B2AC89}" type="datetimeFigureOut">
              <a:rPr lang="en-US" smtClean="0"/>
              <a:t>4/24/19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B3DAB89-B125-9242-8DB3-C0D669061ADA}" type="slidenum">
              <a:rPr lang="en-US" smtClean="0"/>
              <a:t>‹#›</a:t>
            </a:fld>
            <a:endParaRPr lang="en-US"/>
          </a:p>
        </p:txBody>
      </p:sp>
    </p:spTree>
    <p:extLst>
      <p:ext uri="{BB962C8B-B14F-4D97-AF65-F5344CB8AC3E}">
        <p14:creationId xmlns:p14="http://schemas.microsoft.com/office/powerpoint/2010/main" val="38128687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3AC06C3-F7A7-844B-B36F-82CB98B2AC89}" type="datetimeFigureOut">
              <a:rPr lang="en-US" smtClean="0"/>
              <a:t>4/24/19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B3DAB89-B125-9242-8DB3-C0D669061ADA}" type="slidenum">
              <a:rPr lang="en-US" smtClean="0"/>
              <a:t>‹#›</a:t>
            </a:fld>
            <a:endParaRPr lang="en-US"/>
          </a:p>
        </p:txBody>
      </p:sp>
    </p:spTree>
    <p:extLst>
      <p:ext uri="{BB962C8B-B14F-4D97-AF65-F5344CB8AC3E}">
        <p14:creationId xmlns:p14="http://schemas.microsoft.com/office/powerpoint/2010/main" val="269584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3AC06C3-F7A7-844B-B36F-82CB98B2AC89}" type="datetimeFigureOut">
              <a:rPr lang="en-US" smtClean="0"/>
              <a:t>4/24/19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3DAB89-B125-9242-8DB3-C0D669061ADA}" type="slidenum">
              <a:rPr lang="en-US" smtClean="0"/>
              <a:t>‹#›</a:t>
            </a:fld>
            <a:endParaRPr lang="en-US"/>
          </a:p>
        </p:txBody>
      </p:sp>
    </p:spTree>
    <p:extLst>
      <p:ext uri="{BB962C8B-B14F-4D97-AF65-F5344CB8AC3E}">
        <p14:creationId xmlns:p14="http://schemas.microsoft.com/office/powerpoint/2010/main" val="1065306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3AC06C3-F7A7-844B-B36F-82CB98B2AC89}" type="datetimeFigureOut">
              <a:rPr lang="en-US" smtClean="0"/>
              <a:t>4/24/19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B3DAB89-B125-9242-8DB3-C0D669061ADA}" type="slidenum">
              <a:rPr lang="en-US" smtClean="0"/>
              <a:t>‹#›</a:t>
            </a:fld>
            <a:endParaRPr lang="en-US"/>
          </a:p>
        </p:txBody>
      </p:sp>
    </p:spTree>
    <p:extLst>
      <p:ext uri="{BB962C8B-B14F-4D97-AF65-F5344CB8AC3E}">
        <p14:creationId xmlns:p14="http://schemas.microsoft.com/office/powerpoint/2010/main" val="418594247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3AC06C3-F7A7-844B-B36F-82CB98B2AC89}" type="datetimeFigureOut">
              <a:rPr lang="en-US" smtClean="0"/>
              <a:t>4/24/19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3DAB89-B125-9242-8DB3-C0D669061ADA}" type="slidenum">
              <a:rPr lang="en-US" smtClean="0"/>
              <a:t>‹#›</a:t>
            </a:fld>
            <a:endParaRPr lang="en-US"/>
          </a:p>
        </p:txBody>
      </p:sp>
    </p:spTree>
    <p:extLst>
      <p:ext uri="{BB962C8B-B14F-4D97-AF65-F5344CB8AC3E}">
        <p14:creationId xmlns:p14="http://schemas.microsoft.com/office/powerpoint/2010/main" val="14706615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1" Type="http://schemas.openxmlformats.org/officeDocument/2006/relationships/slideLayout" Target="../slideLayouts/slideLayout2.xml"/><Relationship Id="rId2"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05739"/>
            <a:ext cx="7772400" cy="1828398"/>
          </a:xfrm>
        </p:spPr>
        <p:txBody>
          <a:bodyPr>
            <a:normAutofit/>
          </a:bodyPr>
          <a:lstStyle/>
          <a:p>
            <a:r>
              <a:rPr lang="en-US" sz="3600" dirty="0" smtClean="0"/>
              <a:t>RNA-</a:t>
            </a:r>
            <a:r>
              <a:rPr lang="en-US" sz="3600" dirty="0" err="1" smtClean="0"/>
              <a:t>Seq</a:t>
            </a:r>
            <a:r>
              <a:rPr lang="en-US" sz="3600" dirty="0" smtClean="0"/>
              <a:t/>
            </a:r>
            <a:br>
              <a:rPr lang="en-US" sz="3600" dirty="0" smtClean="0"/>
            </a:br>
            <a:r>
              <a:rPr lang="en-US" sz="3600" dirty="0"/>
              <a:t/>
            </a:r>
            <a:br>
              <a:rPr lang="en-US" sz="3600" dirty="0"/>
            </a:br>
            <a:r>
              <a:rPr lang="en-US" sz="2000" dirty="0" smtClean="0"/>
              <a:t>Bioinformatics Applications</a:t>
            </a:r>
            <a:r>
              <a:rPr lang="en-US" sz="2000" dirty="0"/>
              <a:t> </a:t>
            </a:r>
            <a:r>
              <a:rPr lang="en-US" sz="2000" dirty="0" smtClean="0"/>
              <a:t>(PLPTH813)</a:t>
            </a:r>
            <a:endParaRPr lang="en-US" sz="2000" dirty="0"/>
          </a:p>
        </p:txBody>
      </p:sp>
      <p:sp>
        <p:nvSpPr>
          <p:cNvPr id="3" name="Subtitle 2"/>
          <p:cNvSpPr>
            <a:spLocks noGrp="1"/>
          </p:cNvSpPr>
          <p:nvPr>
            <p:ph type="subTitle" idx="1"/>
          </p:nvPr>
        </p:nvSpPr>
        <p:spPr>
          <a:xfrm>
            <a:off x="1473200" y="3906569"/>
            <a:ext cx="6400800" cy="1752600"/>
          </a:xfrm>
        </p:spPr>
        <p:txBody>
          <a:bodyPr>
            <a:normAutofit/>
          </a:bodyPr>
          <a:lstStyle/>
          <a:p>
            <a:r>
              <a:rPr lang="en-US" sz="2800" dirty="0" smtClean="0"/>
              <a:t>Sanzhen Liu</a:t>
            </a:r>
          </a:p>
          <a:p>
            <a:endParaRPr lang="en-US" sz="2800" dirty="0"/>
          </a:p>
          <a:p>
            <a:r>
              <a:rPr lang="en-US" sz="2800" dirty="0"/>
              <a:t>4</a:t>
            </a:r>
            <a:r>
              <a:rPr lang="en-US" sz="2800" dirty="0" smtClean="0"/>
              <a:t>/18/2019</a:t>
            </a:r>
            <a:endParaRPr lang="en-US" sz="2800" dirty="0"/>
          </a:p>
        </p:txBody>
      </p:sp>
    </p:spTree>
    <p:extLst>
      <p:ext uri="{BB962C8B-B14F-4D97-AF65-F5344CB8AC3E}">
        <p14:creationId xmlns:p14="http://schemas.microsoft.com/office/powerpoint/2010/main" val="345419262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0038"/>
            <a:ext cx="8229600" cy="1058862"/>
          </a:xfrm>
        </p:spPr>
        <p:txBody>
          <a:bodyPr>
            <a:normAutofit/>
          </a:bodyPr>
          <a:lstStyle/>
          <a:p>
            <a:r>
              <a:rPr lang="en-US" sz="3200" dirty="0" smtClean="0"/>
              <a:t>Challenges of reconstruction </a:t>
            </a:r>
            <a:r>
              <a:rPr lang="en-US" sz="3200" dirty="0"/>
              <a:t>of full-length transcripts </a:t>
            </a:r>
            <a:r>
              <a:rPr lang="en-US" sz="3200" dirty="0" smtClean="0"/>
              <a:t>(</a:t>
            </a:r>
            <a:r>
              <a:rPr lang="en-US" sz="3200" dirty="0" err="1" smtClean="0"/>
              <a:t>transcriptome</a:t>
            </a:r>
            <a:r>
              <a:rPr lang="en-US" sz="3200" dirty="0" smtClean="0"/>
              <a:t> assembly)</a:t>
            </a:r>
            <a:endParaRPr lang="en-US" sz="3200" dirty="0"/>
          </a:p>
        </p:txBody>
      </p:sp>
      <p:sp>
        <p:nvSpPr>
          <p:cNvPr id="37" name="Content Placeholder 36"/>
          <p:cNvSpPr txBox="1">
            <a:spLocks noGrp="1"/>
          </p:cNvSpPr>
          <p:nvPr>
            <p:ph idx="1"/>
          </p:nvPr>
        </p:nvSpPr>
        <p:spPr>
          <a:xfrm>
            <a:off x="796537" y="1714500"/>
            <a:ext cx="7797800" cy="1040285"/>
          </a:xfrm>
          <a:prstGeom prst="rect">
            <a:avLst/>
          </a:prstGeom>
          <a:noFill/>
        </p:spPr>
        <p:txBody>
          <a:bodyPr wrap="square" rtlCol="0">
            <a:spAutoFit/>
          </a:bodyPr>
          <a:lstStyle/>
          <a:p>
            <a:pPr marL="342900" indent="-342900">
              <a:buFont typeface="+mj-lt"/>
              <a:buAutoNum type="arabicPeriod"/>
            </a:pPr>
            <a:r>
              <a:rPr lang="en-US" sz="2800" dirty="0" smtClean="0"/>
              <a:t>Sequencing errors</a:t>
            </a:r>
          </a:p>
          <a:p>
            <a:pPr>
              <a:buFont typeface="+mj-lt"/>
              <a:buAutoNum type="arabicPeriod"/>
            </a:pPr>
            <a:r>
              <a:rPr lang="en-US" sz="2800" dirty="0"/>
              <a:t>Repeats in different </a:t>
            </a:r>
            <a:r>
              <a:rPr lang="en-US" sz="2800" dirty="0" smtClean="0"/>
              <a:t>genes</a:t>
            </a:r>
          </a:p>
        </p:txBody>
      </p:sp>
      <p:sp>
        <p:nvSpPr>
          <p:cNvPr id="40" name="TextBox 39"/>
          <p:cNvSpPr txBox="1"/>
          <p:nvPr/>
        </p:nvSpPr>
        <p:spPr>
          <a:xfrm>
            <a:off x="317474" y="6477000"/>
            <a:ext cx="2798588" cy="276999"/>
          </a:xfrm>
          <a:prstGeom prst="rect">
            <a:avLst/>
          </a:prstGeom>
          <a:noFill/>
        </p:spPr>
        <p:txBody>
          <a:bodyPr wrap="none" rtlCol="0">
            <a:spAutoFit/>
          </a:bodyPr>
          <a:lstStyle/>
          <a:p>
            <a:r>
              <a:rPr lang="en-US" sz="1200" dirty="0"/>
              <a:t>Nature Biotechnology 29, 644–652 (2011)</a:t>
            </a:r>
          </a:p>
        </p:txBody>
      </p:sp>
      <p:sp>
        <p:nvSpPr>
          <p:cNvPr id="41" name="Content Placeholder 36"/>
          <p:cNvSpPr txBox="1">
            <a:spLocks/>
          </p:cNvSpPr>
          <p:nvPr/>
        </p:nvSpPr>
        <p:spPr>
          <a:xfrm>
            <a:off x="796537" y="3125347"/>
            <a:ext cx="7797800" cy="2492990"/>
          </a:xfrm>
          <a:prstGeom prst="rect">
            <a:avLst/>
          </a:prstGeom>
          <a:noFill/>
        </p:spPr>
        <p:txBody>
          <a:bodyPr vert="horz" wrap="square" lIns="91440" tIns="45720" rIns="91440" bIns="45720" rtlCol="0">
            <a:sp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buFont typeface="+mj-lt"/>
              <a:buAutoNum type="arabicPeriod" startAt="3"/>
            </a:pPr>
            <a:r>
              <a:rPr lang="en-US" sz="2800" dirty="0" smtClean="0"/>
              <a:t>Various coverage on different transcripts</a:t>
            </a:r>
          </a:p>
          <a:p>
            <a:pPr>
              <a:buFont typeface="+mj-lt"/>
              <a:buAutoNum type="arabicPeriod" startAt="3"/>
            </a:pPr>
            <a:r>
              <a:rPr lang="en-US" sz="2800" dirty="0"/>
              <a:t>R</a:t>
            </a:r>
            <a:r>
              <a:rPr lang="en-US" sz="2800" dirty="0" smtClean="0"/>
              <a:t>ead coverage may be uneven across the transcript’s length, owing to sequencing biases</a:t>
            </a:r>
          </a:p>
          <a:p>
            <a:pPr>
              <a:buFont typeface="+mj-lt"/>
              <a:buAutoNum type="arabicPeriod" startAt="3"/>
            </a:pPr>
            <a:r>
              <a:rPr lang="en-US" sz="2800" dirty="0"/>
              <a:t>A</a:t>
            </a:r>
            <a:r>
              <a:rPr lang="en-US" sz="2800" dirty="0" smtClean="0"/>
              <a:t>lternative </a:t>
            </a:r>
            <a:r>
              <a:rPr lang="en-US" sz="2800" dirty="0"/>
              <a:t>splicing greatly complicates </a:t>
            </a:r>
            <a:r>
              <a:rPr lang="en-US" sz="2800" dirty="0" err="1"/>
              <a:t>transcriptome</a:t>
            </a:r>
            <a:r>
              <a:rPr lang="en-US" sz="2800" dirty="0"/>
              <a:t> assembly</a:t>
            </a:r>
          </a:p>
        </p:txBody>
      </p:sp>
      <p:pic>
        <p:nvPicPr>
          <p:cNvPr id="4" name="Picture 3" descr="Screenshot 2017-04-06 09.19.4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15466" y="5153991"/>
            <a:ext cx="3471334" cy="1389649"/>
          </a:xfrm>
          <a:prstGeom prst="rect">
            <a:avLst/>
          </a:prstGeom>
        </p:spPr>
      </p:pic>
    </p:spTree>
    <p:extLst>
      <p:ext uri="{BB962C8B-B14F-4D97-AF65-F5344CB8AC3E}">
        <p14:creationId xmlns:p14="http://schemas.microsoft.com/office/powerpoint/2010/main" val="75110490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3200" dirty="0" smtClean="0"/>
              <a:t>Two main strategies for </a:t>
            </a:r>
            <a:r>
              <a:rPr lang="en-US" sz="3200" dirty="0" err="1" smtClean="0"/>
              <a:t>transcriptome</a:t>
            </a:r>
            <a:r>
              <a:rPr lang="en-US" sz="3200" dirty="0" smtClean="0"/>
              <a:t> assembly</a:t>
            </a:r>
            <a:endParaRPr lang="en-US" sz="3200" dirty="0"/>
          </a:p>
        </p:txBody>
      </p:sp>
      <p:grpSp>
        <p:nvGrpSpPr>
          <p:cNvPr id="4" name="Group 3"/>
          <p:cNvGrpSpPr/>
          <p:nvPr/>
        </p:nvGrpSpPr>
        <p:grpSpPr>
          <a:xfrm>
            <a:off x="3601185" y="1955428"/>
            <a:ext cx="3041957" cy="0"/>
            <a:chOff x="4135604" y="2476500"/>
            <a:chExt cx="3041957" cy="0"/>
          </a:xfrm>
        </p:grpSpPr>
        <p:cxnSp>
          <p:nvCxnSpPr>
            <p:cNvPr id="5" name="Straight Connector 4"/>
            <p:cNvCxnSpPr/>
            <p:nvPr/>
          </p:nvCxnSpPr>
          <p:spPr>
            <a:xfrm>
              <a:off x="4135604" y="2476500"/>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4759568" y="2476500"/>
              <a:ext cx="431526"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5270500" y="2476500"/>
              <a:ext cx="640082"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5942332" y="2476500"/>
              <a:ext cx="611264"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6631461" y="2476500"/>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 name="Group 9"/>
          <p:cNvGrpSpPr/>
          <p:nvPr/>
        </p:nvGrpSpPr>
        <p:grpSpPr>
          <a:xfrm>
            <a:off x="3396877" y="2573300"/>
            <a:ext cx="2870507" cy="0"/>
            <a:chOff x="4205454" y="2578100"/>
            <a:chExt cx="2870507" cy="0"/>
          </a:xfrm>
        </p:grpSpPr>
        <p:cxnSp>
          <p:nvCxnSpPr>
            <p:cNvPr id="11" name="Straight Connector 10"/>
            <p:cNvCxnSpPr/>
            <p:nvPr/>
          </p:nvCxnSpPr>
          <p:spPr>
            <a:xfrm>
              <a:off x="4205454" y="2578100"/>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797668" y="2578100"/>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396232" y="2578100"/>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6001146" y="2578100"/>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6599711" y="2578100"/>
              <a:ext cx="47625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3567218" y="2367342"/>
            <a:ext cx="2734133" cy="0"/>
            <a:chOff x="4318091" y="2673350"/>
            <a:chExt cx="2734133" cy="0"/>
          </a:xfrm>
        </p:grpSpPr>
        <p:cxnSp>
          <p:nvCxnSpPr>
            <p:cNvPr id="17" name="Straight Connector 16"/>
            <p:cNvCxnSpPr/>
            <p:nvPr/>
          </p:nvCxnSpPr>
          <p:spPr>
            <a:xfrm>
              <a:off x="4318091" y="2673350"/>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4903955" y="2673350"/>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508869" y="2673350"/>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101083" y="2673350"/>
              <a:ext cx="452513"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599711" y="2673350"/>
              <a:ext cx="452513"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2" name="Group 21"/>
          <p:cNvGrpSpPr/>
          <p:nvPr/>
        </p:nvGrpSpPr>
        <p:grpSpPr>
          <a:xfrm>
            <a:off x="3942977" y="2161385"/>
            <a:ext cx="2420345" cy="0"/>
            <a:chOff x="4501155" y="2920417"/>
            <a:chExt cx="2420345" cy="0"/>
          </a:xfrm>
        </p:grpSpPr>
        <p:cxnSp>
          <p:nvCxnSpPr>
            <p:cNvPr id="23" name="Straight Connector 22"/>
            <p:cNvCxnSpPr/>
            <p:nvPr/>
          </p:nvCxnSpPr>
          <p:spPr>
            <a:xfrm>
              <a:off x="4501155" y="2920417"/>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087019" y="2920417"/>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5691933" y="2920417"/>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284147" y="2920417"/>
              <a:ext cx="637353"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grpSp>
      <p:sp>
        <p:nvSpPr>
          <p:cNvPr id="27" name="TextBox 26"/>
          <p:cNvSpPr txBox="1"/>
          <p:nvPr/>
        </p:nvSpPr>
        <p:spPr>
          <a:xfrm>
            <a:off x="1818823" y="1819057"/>
            <a:ext cx="1461408" cy="954107"/>
          </a:xfrm>
          <a:prstGeom prst="rect">
            <a:avLst/>
          </a:prstGeom>
          <a:noFill/>
        </p:spPr>
        <p:txBody>
          <a:bodyPr wrap="none" rtlCol="0">
            <a:spAutoFit/>
          </a:bodyPr>
          <a:lstStyle/>
          <a:p>
            <a:r>
              <a:rPr lang="en-US" sz="2800" dirty="0" smtClean="0"/>
              <a:t>RNA-</a:t>
            </a:r>
            <a:r>
              <a:rPr lang="en-US" sz="2800" dirty="0" err="1" smtClean="0"/>
              <a:t>Seq</a:t>
            </a:r>
            <a:endParaRPr lang="en-US" sz="2800" dirty="0" smtClean="0"/>
          </a:p>
          <a:p>
            <a:r>
              <a:rPr lang="en-US" sz="2800" dirty="0" smtClean="0"/>
              <a:t>reads</a:t>
            </a:r>
            <a:endParaRPr lang="en-US" sz="2800" dirty="0"/>
          </a:p>
        </p:txBody>
      </p:sp>
      <p:cxnSp>
        <p:nvCxnSpPr>
          <p:cNvPr id="36" name="Straight Arrow Connector 35"/>
          <p:cNvCxnSpPr/>
          <p:nvPr/>
        </p:nvCxnSpPr>
        <p:spPr>
          <a:xfrm flipH="1">
            <a:off x="3396877" y="2758008"/>
            <a:ext cx="1461041" cy="957903"/>
          </a:xfrm>
          <a:prstGeom prst="straightConnector1">
            <a:avLst/>
          </a:prstGeom>
          <a:ln w="57150" cmpd="sng">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1682195" y="3762077"/>
            <a:ext cx="2806882" cy="954107"/>
          </a:xfrm>
          <a:prstGeom prst="rect">
            <a:avLst/>
          </a:prstGeom>
          <a:noFill/>
          <a:ln>
            <a:solidFill>
              <a:schemeClr val="accent5">
                <a:lumMod val="60000"/>
                <a:lumOff val="40000"/>
              </a:schemeClr>
            </a:solidFill>
          </a:ln>
        </p:spPr>
        <p:txBody>
          <a:bodyPr wrap="square" rtlCol="0">
            <a:spAutoFit/>
          </a:bodyPr>
          <a:lstStyle/>
          <a:p>
            <a:r>
              <a:rPr lang="en-US" sz="2800" dirty="0" smtClean="0"/>
              <a:t>Reference guided </a:t>
            </a:r>
          </a:p>
          <a:p>
            <a:r>
              <a:rPr lang="en-US" sz="2800" dirty="0" smtClean="0"/>
              <a:t>assembly</a:t>
            </a:r>
            <a:endParaRPr lang="en-US" sz="2800" dirty="0"/>
          </a:p>
        </p:txBody>
      </p:sp>
      <p:sp>
        <p:nvSpPr>
          <p:cNvPr id="30" name="TextBox 29"/>
          <p:cNvSpPr txBox="1"/>
          <p:nvPr/>
        </p:nvSpPr>
        <p:spPr>
          <a:xfrm>
            <a:off x="5192569" y="3762077"/>
            <a:ext cx="2363931" cy="954107"/>
          </a:xfrm>
          <a:prstGeom prst="rect">
            <a:avLst/>
          </a:prstGeom>
          <a:noFill/>
          <a:ln>
            <a:solidFill>
              <a:schemeClr val="accent5">
                <a:lumMod val="60000"/>
                <a:lumOff val="40000"/>
              </a:schemeClr>
            </a:solidFill>
          </a:ln>
        </p:spPr>
        <p:txBody>
          <a:bodyPr wrap="square" rtlCol="0">
            <a:spAutoFit/>
          </a:bodyPr>
          <a:lstStyle/>
          <a:p>
            <a:r>
              <a:rPr lang="en-US" sz="2800" dirty="0" smtClean="0"/>
              <a:t>de novo assembly</a:t>
            </a:r>
            <a:endParaRPr lang="en-US" sz="2800" dirty="0"/>
          </a:p>
        </p:txBody>
      </p:sp>
      <p:cxnSp>
        <p:nvCxnSpPr>
          <p:cNvPr id="32" name="Straight Arrow Connector 31"/>
          <p:cNvCxnSpPr>
            <a:endCxn id="30" idx="0"/>
          </p:cNvCxnSpPr>
          <p:nvPr/>
        </p:nvCxnSpPr>
        <p:spPr>
          <a:xfrm>
            <a:off x="4857918" y="2758008"/>
            <a:ext cx="1516617" cy="1004069"/>
          </a:xfrm>
          <a:prstGeom prst="straightConnector1">
            <a:avLst/>
          </a:prstGeom>
          <a:ln w="57150" cmpd="sng">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521487668"/>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3200" dirty="0" smtClean="0"/>
              <a:t>Reference-guided </a:t>
            </a:r>
            <a:r>
              <a:rPr lang="en-US" sz="3200" dirty="0" err="1" smtClean="0"/>
              <a:t>transcriptome</a:t>
            </a:r>
            <a:r>
              <a:rPr lang="en-US" sz="3200" dirty="0" smtClean="0"/>
              <a:t> assembly</a:t>
            </a:r>
            <a:endParaRPr lang="en-US" sz="3200" dirty="0"/>
          </a:p>
        </p:txBody>
      </p:sp>
      <p:grpSp>
        <p:nvGrpSpPr>
          <p:cNvPr id="4" name="Group 3"/>
          <p:cNvGrpSpPr/>
          <p:nvPr/>
        </p:nvGrpSpPr>
        <p:grpSpPr>
          <a:xfrm>
            <a:off x="3302147" y="1616684"/>
            <a:ext cx="3041957" cy="0"/>
            <a:chOff x="4135604" y="2476500"/>
            <a:chExt cx="3041957" cy="0"/>
          </a:xfrm>
        </p:grpSpPr>
        <p:cxnSp>
          <p:nvCxnSpPr>
            <p:cNvPr id="5" name="Straight Connector 4"/>
            <p:cNvCxnSpPr/>
            <p:nvPr/>
          </p:nvCxnSpPr>
          <p:spPr>
            <a:xfrm>
              <a:off x="4135604" y="2476500"/>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4759568" y="2476500"/>
              <a:ext cx="431526"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5270500" y="2476500"/>
              <a:ext cx="640082"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5942332" y="2476500"/>
              <a:ext cx="611264"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6631461" y="2476500"/>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0" name="Group 9"/>
          <p:cNvGrpSpPr/>
          <p:nvPr/>
        </p:nvGrpSpPr>
        <p:grpSpPr>
          <a:xfrm>
            <a:off x="3097839" y="2234556"/>
            <a:ext cx="2870507" cy="0"/>
            <a:chOff x="4205454" y="2578100"/>
            <a:chExt cx="2870507" cy="0"/>
          </a:xfrm>
        </p:grpSpPr>
        <p:cxnSp>
          <p:nvCxnSpPr>
            <p:cNvPr id="11" name="Straight Connector 10"/>
            <p:cNvCxnSpPr/>
            <p:nvPr/>
          </p:nvCxnSpPr>
          <p:spPr>
            <a:xfrm>
              <a:off x="4205454" y="2578100"/>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4797668" y="2578100"/>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5396232" y="2578100"/>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6001146" y="2578100"/>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6599711" y="2578100"/>
              <a:ext cx="47625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6" name="Group 15"/>
          <p:cNvGrpSpPr/>
          <p:nvPr/>
        </p:nvGrpSpPr>
        <p:grpSpPr>
          <a:xfrm>
            <a:off x="3268180" y="2028598"/>
            <a:ext cx="2734133" cy="0"/>
            <a:chOff x="4318091" y="2673350"/>
            <a:chExt cx="2734133" cy="0"/>
          </a:xfrm>
        </p:grpSpPr>
        <p:cxnSp>
          <p:nvCxnSpPr>
            <p:cNvPr id="17" name="Straight Connector 16"/>
            <p:cNvCxnSpPr/>
            <p:nvPr/>
          </p:nvCxnSpPr>
          <p:spPr>
            <a:xfrm>
              <a:off x="4318091" y="2673350"/>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4903955" y="2673350"/>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508869" y="2673350"/>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101083" y="2673350"/>
              <a:ext cx="452513"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6599711" y="2673350"/>
              <a:ext cx="452513"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2" name="Group 21"/>
          <p:cNvGrpSpPr/>
          <p:nvPr/>
        </p:nvGrpSpPr>
        <p:grpSpPr>
          <a:xfrm>
            <a:off x="3643939" y="1822641"/>
            <a:ext cx="2420345" cy="0"/>
            <a:chOff x="4501155" y="2920417"/>
            <a:chExt cx="2420345" cy="0"/>
          </a:xfrm>
        </p:grpSpPr>
        <p:cxnSp>
          <p:nvCxnSpPr>
            <p:cNvPr id="23" name="Straight Connector 22"/>
            <p:cNvCxnSpPr/>
            <p:nvPr/>
          </p:nvCxnSpPr>
          <p:spPr>
            <a:xfrm>
              <a:off x="4501155" y="2920417"/>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087019" y="2920417"/>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5691933" y="2920417"/>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284147" y="2920417"/>
              <a:ext cx="637353"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grpSp>
      <p:sp>
        <p:nvSpPr>
          <p:cNvPr id="27" name="TextBox 26"/>
          <p:cNvSpPr txBox="1"/>
          <p:nvPr/>
        </p:nvSpPr>
        <p:spPr>
          <a:xfrm>
            <a:off x="1519785" y="1480313"/>
            <a:ext cx="1279016" cy="830997"/>
          </a:xfrm>
          <a:prstGeom prst="rect">
            <a:avLst/>
          </a:prstGeom>
          <a:noFill/>
        </p:spPr>
        <p:txBody>
          <a:bodyPr wrap="none" rtlCol="0">
            <a:spAutoFit/>
          </a:bodyPr>
          <a:lstStyle/>
          <a:p>
            <a:r>
              <a:rPr lang="en-US" sz="2400" dirty="0" smtClean="0"/>
              <a:t>RNA-</a:t>
            </a:r>
            <a:r>
              <a:rPr lang="en-US" sz="2400" dirty="0" err="1" smtClean="0"/>
              <a:t>Seq</a:t>
            </a:r>
            <a:endParaRPr lang="en-US" sz="2400" dirty="0" smtClean="0"/>
          </a:p>
          <a:p>
            <a:r>
              <a:rPr lang="en-US" sz="2400" dirty="0" smtClean="0"/>
              <a:t>reads</a:t>
            </a:r>
            <a:endParaRPr lang="en-US" sz="2400" dirty="0"/>
          </a:p>
        </p:txBody>
      </p:sp>
      <p:cxnSp>
        <p:nvCxnSpPr>
          <p:cNvPr id="36" name="Straight Arrow Connector 35"/>
          <p:cNvCxnSpPr/>
          <p:nvPr/>
        </p:nvCxnSpPr>
        <p:spPr>
          <a:xfrm>
            <a:off x="4558880" y="2419264"/>
            <a:ext cx="0" cy="679536"/>
          </a:xfrm>
          <a:prstGeom prst="straightConnector1">
            <a:avLst/>
          </a:prstGeom>
          <a:ln w="57150" cmpd="sng">
            <a:solidFill>
              <a:schemeClr val="bg1">
                <a:lumMod val="65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1519786" y="3146335"/>
            <a:ext cx="6087514" cy="1384995"/>
          </a:xfrm>
          <a:prstGeom prst="rect">
            <a:avLst/>
          </a:prstGeom>
          <a:noFill/>
          <a:ln>
            <a:solidFill>
              <a:schemeClr val="accent5">
                <a:lumMod val="60000"/>
                <a:lumOff val="40000"/>
              </a:schemeClr>
            </a:solidFill>
          </a:ln>
        </p:spPr>
        <p:txBody>
          <a:bodyPr wrap="square" rtlCol="0">
            <a:spAutoFit/>
          </a:bodyPr>
          <a:lstStyle/>
          <a:p>
            <a:r>
              <a:rPr lang="en-US" sz="2800" dirty="0" smtClean="0"/>
              <a:t>Reference guided assembly (Cufflinks)</a:t>
            </a:r>
          </a:p>
          <a:p>
            <a:r>
              <a:rPr lang="en-US" sz="2800" dirty="0" smtClean="0"/>
              <a:t>1. alignment to the reference genome</a:t>
            </a:r>
          </a:p>
          <a:p>
            <a:r>
              <a:rPr lang="en-US" sz="2800" dirty="0" smtClean="0"/>
              <a:t>2. assembly based on alignments</a:t>
            </a:r>
            <a:endParaRPr lang="en-US" sz="2800" dirty="0"/>
          </a:p>
        </p:txBody>
      </p:sp>
      <p:sp>
        <p:nvSpPr>
          <p:cNvPr id="59" name="TextBox 58"/>
          <p:cNvSpPr txBox="1"/>
          <p:nvPr/>
        </p:nvSpPr>
        <p:spPr>
          <a:xfrm>
            <a:off x="557982" y="4986866"/>
            <a:ext cx="8069549" cy="1384995"/>
          </a:xfrm>
          <a:prstGeom prst="rect">
            <a:avLst/>
          </a:prstGeom>
          <a:noFill/>
        </p:spPr>
        <p:txBody>
          <a:bodyPr wrap="square" rtlCol="0">
            <a:spAutoFit/>
          </a:bodyPr>
          <a:lstStyle/>
          <a:p>
            <a:r>
              <a:rPr lang="en-US" sz="2800" dirty="0" smtClean="0">
                <a:solidFill>
                  <a:srgbClr val="FF0000"/>
                </a:solidFill>
              </a:rPr>
              <a:t>Question</a:t>
            </a:r>
            <a:r>
              <a:rPr lang="en-US" sz="2800" dirty="0" smtClean="0"/>
              <a:t>: Using a genome as the reference, what difference between RNA-</a:t>
            </a:r>
            <a:r>
              <a:rPr lang="en-US" sz="2800" dirty="0" err="1" smtClean="0"/>
              <a:t>Seq</a:t>
            </a:r>
            <a:r>
              <a:rPr lang="en-US" sz="2800" dirty="0" smtClean="0"/>
              <a:t> alignments and DNA-</a:t>
            </a:r>
            <a:r>
              <a:rPr lang="en-US" sz="2800" dirty="0" err="1" smtClean="0"/>
              <a:t>Seq</a:t>
            </a:r>
            <a:r>
              <a:rPr lang="en-US" sz="2800" dirty="0" smtClean="0"/>
              <a:t> alignments?</a:t>
            </a:r>
            <a:endParaRPr lang="en-US" sz="2800" dirty="0"/>
          </a:p>
        </p:txBody>
      </p:sp>
    </p:spTree>
    <p:extLst>
      <p:ext uri="{BB962C8B-B14F-4D97-AF65-F5344CB8AC3E}">
        <p14:creationId xmlns:p14="http://schemas.microsoft.com/office/powerpoint/2010/main" val="155269575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shot 2016-04-18 09.37.1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734" y="1502307"/>
            <a:ext cx="7886701" cy="3754398"/>
          </a:xfrm>
          <a:prstGeom prst="rect">
            <a:avLst/>
          </a:prstGeom>
        </p:spPr>
      </p:pic>
      <p:sp>
        <p:nvSpPr>
          <p:cNvPr id="4" name="TextBox 3"/>
          <p:cNvSpPr txBox="1"/>
          <p:nvPr/>
        </p:nvSpPr>
        <p:spPr>
          <a:xfrm>
            <a:off x="634998" y="6234065"/>
            <a:ext cx="2798588" cy="276999"/>
          </a:xfrm>
          <a:prstGeom prst="rect">
            <a:avLst/>
          </a:prstGeom>
          <a:noFill/>
        </p:spPr>
        <p:txBody>
          <a:bodyPr wrap="none" rtlCol="0">
            <a:spAutoFit/>
          </a:bodyPr>
          <a:lstStyle/>
          <a:p>
            <a:r>
              <a:rPr lang="en-US" sz="1200" dirty="0"/>
              <a:t>Nature Biotechnology 28, 511–515 (2010)</a:t>
            </a:r>
          </a:p>
        </p:txBody>
      </p:sp>
      <p:sp>
        <p:nvSpPr>
          <p:cNvPr id="7" name="Title 6"/>
          <p:cNvSpPr>
            <a:spLocks noGrp="1"/>
          </p:cNvSpPr>
          <p:nvPr>
            <p:ph type="title" idx="4294967295"/>
          </p:nvPr>
        </p:nvSpPr>
        <p:spPr>
          <a:xfrm>
            <a:off x="457200" y="274638"/>
            <a:ext cx="8229600" cy="762001"/>
          </a:xfrm>
        </p:spPr>
        <p:txBody>
          <a:bodyPr>
            <a:normAutofit/>
          </a:bodyPr>
          <a:lstStyle/>
          <a:p>
            <a:r>
              <a:rPr lang="en-US" sz="3200" dirty="0" smtClean="0"/>
              <a:t>Cufflinks - spliced alignments </a:t>
            </a:r>
            <a:endParaRPr lang="en-US" sz="3200" dirty="0"/>
          </a:p>
        </p:txBody>
      </p:sp>
      <p:grpSp>
        <p:nvGrpSpPr>
          <p:cNvPr id="2" name="Group 1"/>
          <p:cNvGrpSpPr/>
          <p:nvPr/>
        </p:nvGrpSpPr>
        <p:grpSpPr>
          <a:xfrm>
            <a:off x="3855036" y="5375236"/>
            <a:ext cx="4828269" cy="1008663"/>
            <a:chOff x="4236629" y="982138"/>
            <a:chExt cx="4828269" cy="1008663"/>
          </a:xfrm>
        </p:grpSpPr>
        <p:sp>
          <p:nvSpPr>
            <p:cNvPr id="5" name="Rectangle 4"/>
            <p:cNvSpPr/>
            <p:nvPr/>
          </p:nvSpPr>
          <p:spPr>
            <a:xfrm flipV="1">
              <a:off x="4236629" y="1859386"/>
              <a:ext cx="1083734" cy="129681"/>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flipV="1">
              <a:off x="5320363" y="1859385"/>
              <a:ext cx="651933" cy="129682"/>
            </a:xfrm>
            <a:prstGeom prst="rect">
              <a:avLst/>
            </a:prstGeom>
            <a:solidFill>
              <a:schemeClr val="tx1">
                <a:lumMod val="65000"/>
                <a:lumOff val="3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flipV="1">
              <a:off x="5972296" y="1859453"/>
              <a:ext cx="711200" cy="131348"/>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flipV="1">
              <a:off x="6683496" y="1859503"/>
              <a:ext cx="431800" cy="129446"/>
            </a:xfrm>
            <a:prstGeom prst="rect">
              <a:avLst/>
            </a:prstGeom>
            <a:solidFill>
              <a:schemeClr val="tx1">
                <a:lumMod val="65000"/>
                <a:lumOff val="3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flipV="1">
              <a:off x="7115296" y="1859384"/>
              <a:ext cx="558801" cy="127099"/>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flipV="1">
              <a:off x="8105897" y="1859452"/>
              <a:ext cx="711200" cy="129571"/>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flipV="1">
              <a:off x="7674097" y="1859503"/>
              <a:ext cx="431800" cy="129446"/>
            </a:xfrm>
            <a:prstGeom prst="rect">
              <a:avLst/>
            </a:prstGeom>
            <a:solidFill>
              <a:schemeClr val="tx1">
                <a:lumMod val="65000"/>
                <a:lumOff val="3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Connector 13"/>
            <p:cNvCxnSpPr/>
            <p:nvPr/>
          </p:nvCxnSpPr>
          <p:spPr>
            <a:xfrm>
              <a:off x="5426196" y="1416050"/>
              <a:ext cx="566307"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5" name="Parallelogram 14"/>
            <p:cNvSpPr/>
            <p:nvPr/>
          </p:nvSpPr>
          <p:spPr>
            <a:xfrm>
              <a:off x="5018341" y="1466850"/>
              <a:ext cx="701222" cy="367229"/>
            </a:xfrm>
            <a:prstGeom prst="parallelogram">
              <a:avLst>
                <a:gd name="adj" fmla="val 110854"/>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Parallelogram 15"/>
            <p:cNvSpPr/>
            <p:nvPr/>
          </p:nvSpPr>
          <p:spPr>
            <a:xfrm flipH="1">
              <a:off x="5719561" y="1466850"/>
              <a:ext cx="549610" cy="367229"/>
            </a:xfrm>
            <a:prstGeom prst="parallelogram">
              <a:avLst>
                <a:gd name="adj" fmla="val 72812"/>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6056442" y="982138"/>
              <a:ext cx="3008456" cy="830997"/>
            </a:xfrm>
            <a:prstGeom prst="rect">
              <a:avLst/>
            </a:prstGeom>
            <a:noFill/>
          </p:spPr>
          <p:txBody>
            <a:bodyPr wrap="none" rtlCol="0">
              <a:spAutoFit/>
            </a:bodyPr>
            <a:lstStyle/>
            <a:p>
              <a:r>
                <a:rPr lang="en-US" sz="2400" dirty="0" smtClean="0"/>
                <a:t>split read</a:t>
              </a:r>
            </a:p>
            <a:p>
              <a:r>
                <a:rPr lang="en-US" sz="2400" dirty="0" smtClean="0"/>
                <a:t>(Intron-spanning read)</a:t>
              </a:r>
              <a:endParaRPr lang="en-US" sz="2400" dirty="0"/>
            </a:p>
          </p:txBody>
        </p:sp>
      </p:grpSp>
    </p:spTree>
    <p:extLst>
      <p:ext uri="{BB962C8B-B14F-4D97-AF65-F5344CB8AC3E}">
        <p14:creationId xmlns:p14="http://schemas.microsoft.com/office/powerpoint/2010/main" val="273731602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437644" y="6171502"/>
            <a:ext cx="3249155" cy="307777"/>
          </a:xfrm>
          <a:prstGeom prst="rect">
            <a:avLst/>
          </a:prstGeom>
          <a:noFill/>
        </p:spPr>
        <p:txBody>
          <a:bodyPr wrap="square" rtlCol="0">
            <a:spAutoFit/>
          </a:bodyPr>
          <a:lstStyle/>
          <a:p>
            <a:r>
              <a:rPr lang="en-US" sz="1400" dirty="0"/>
              <a:t>Nature Biotechnology 28, 511–515 (2010)</a:t>
            </a:r>
          </a:p>
        </p:txBody>
      </p:sp>
      <p:sp>
        <p:nvSpPr>
          <p:cNvPr id="4" name="TextBox 3"/>
          <p:cNvSpPr txBox="1"/>
          <p:nvPr/>
        </p:nvSpPr>
        <p:spPr>
          <a:xfrm>
            <a:off x="4279898" y="1349255"/>
            <a:ext cx="4559301" cy="4154983"/>
          </a:xfrm>
          <a:prstGeom prst="rect">
            <a:avLst/>
          </a:prstGeom>
          <a:noFill/>
        </p:spPr>
        <p:txBody>
          <a:bodyPr wrap="square" rtlCol="0">
            <a:spAutoFit/>
          </a:bodyPr>
          <a:lstStyle/>
          <a:p>
            <a:r>
              <a:rPr lang="en-US" sz="2400" b="1" dirty="0" smtClean="0">
                <a:solidFill>
                  <a:schemeClr val="tx2">
                    <a:lumMod val="75000"/>
                  </a:schemeClr>
                </a:solidFill>
              </a:rPr>
              <a:t>Incompatible </a:t>
            </a:r>
            <a:r>
              <a:rPr lang="en-US" sz="2400" b="1" dirty="0">
                <a:solidFill>
                  <a:schemeClr val="tx2">
                    <a:lumMod val="75000"/>
                  </a:schemeClr>
                </a:solidFill>
              </a:rPr>
              <a:t>fragments </a:t>
            </a:r>
            <a:r>
              <a:rPr lang="en-US" sz="2400" dirty="0" smtClean="0"/>
              <a:t>are fragments originated </a:t>
            </a:r>
            <a:r>
              <a:rPr lang="en-US" sz="2400" dirty="0"/>
              <a:t>from distinct spliced mRNA isoforms </a:t>
            </a:r>
            <a:endParaRPr lang="en-US" sz="2400" dirty="0" smtClean="0"/>
          </a:p>
          <a:p>
            <a:endParaRPr lang="en-US" sz="2400" dirty="0" smtClean="0"/>
          </a:p>
          <a:p>
            <a:r>
              <a:rPr lang="en-US" sz="2400" b="1" dirty="0" smtClean="0">
                <a:solidFill>
                  <a:srgbClr val="17375E"/>
                </a:solidFill>
              </a:rPr>
              <a:t>Overlapping graph </a:t>
            </a:r>
            <a:r>
              <a:rPr lang="en-US" sz="2400" dirty="0" smtClean="0"/>
              <a:t>is made up with compatible fragments (nodes) and alignments overlap in the genome</a:t>
            </a:r>
          </a:p>
          <a:p>
            <a:endParaRPr lang="en-US" sz="2400" dirty="0" smtClean="0"/>
          </a:p>
          <a:p>
            <a:r>
              <a:rPr lang="en-US" sz="2400" dirty="0" smtClean="0"/>
              <a:t>Isoforms are assembled from the overlap graph</a:t>
            </a:r>
          </a:p>
        </p:txBody>
      </p:sp>
      <p:pic>
        <p:nvPicPr>
          <p:cNvPr id="6" name="Picture 5" descr="Screenshot 2016-04-18 13.34.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3201" y="101600"/>
            <a:ext cx="3633514" cy="6692900"/>
          </a:xfrm>
          <a:prstGeom prst="rect">
            <a:avLst/>
          </a:prstGeom>
        </p:spPr>
      </p:pic>
      <p:sp>
        <p:nvSpPr>
          <p:cNvPr id="7" name="Title 6"/>
          <p:cNvSpPr>
            <a:spLocks noGrp="1"/>
          </p:cNvSpPr>
          <p:nvPr>
            <p:ph type="title" idx="4294967295"/>
          </p:nvPr>
        </p:nvSpPr>
        <p:spPr>
          <a:xfrm>
            <a:off x="4737100" y="274638"/>
            <a:ext cx="3949699" cy="690562"/>
          </a:xfrm>
        </p:spPr>
        <p:txBody>
          <a:bodyPr>
            <a:normAutofit/>
          </a:bodyPr>
          <a:lstStyle/>
          <a:p>
            <a:r>
              <a:rPr lang="en-US" sz="3200" dirty="0" smtClean="0"/>
              <a:t>Cufflinks -</a:t>
            </a:r>
            <a:r>
              <a:rPr lang="en-US" sz="3200" baseline="0" dirty="0" smtClean="0"/>
              <a:t> assembly</a:t>
            </a:r>
            <a:endParaRPr lang="en-US" sz="3200" dirty="0"/>
          </a:p>
        </p:txBody>
      </p:sp>
    </p:spTree>
    <p:extLst>
      <p:ext uri="{BB962C8B-B14F-4D97-AF65-F5344CB8AC3E}">
        <p14:creationId xmlns:p14="http://schemas.microsoft.com/office/powerpoint/2010/main" val="96379214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457200" y="122241"/>
            <a:ext cx="8229600" cy="572029"/>
          </a:xfrm>
        </p:spPr>
        <p:txBody>
          <a:bodyPr>
            <a:normAutofit/>
          </a:bodyPr>
          <a:lstStyle/>
          <a:p>
            <a:r>
              <a:rPr lang="en-US" sz="3200" dirty="0" err="1" smtClean="0"/>
              <a:t>StringTie</a:t>
            </a:r>
            <a:endParaRPr lang="en-US" sz="3200" dirty="0"/>
          </a:p>
        </p:txBody>
      </p:sp>
      <p:sp>
        <p:nvSpPr>
          <p:cNvPr id="5" name="TextBox 4"/>
          <p:cNvSpPr txBox="1"/>
          <p:nvPr/>
        </p:nvSpPr>
        <p:spPr>
          <a:xfrm>
            <a:off x="355599" y="5529124"/>
            <a:ext cx="8398933" cy="1200328"/>
          </a:xfrm>
          <a:prstGeom prst="rect">
            <a:avLst/>
          </a:prstGeom>
          <a:noFill/>
        </p:spPr>
        <p:txBody>
          <a:bodyPr wrap="square" rtlCol="0">
            <a:spAutoFit/>
          </a:bodyPr>
          <a:lstStyle/>
          <a:p>
            <a:r>
              <a:rPr lang="en-US" sz="2400" dirty="0" err="1" smtClean="0"/>
              <a:t>StringTie</a:t>
            </a:r>
            <a:r>
              <a:rPr lang="en-US" sz="2400" dirty="0" smtClean="0"/>
              <a:t> </a:t>
            </a:r>
            <a:r>
              <a:rPr lang="en-US" sz="2400" dirty="0"/>
              <a:t>produces more complete and accurate reconstructions of genes and better estimates of expression levels, compared with </a:t>
            </a:r>
            <a:r>
              <a:rPr lang="en-US" sz="2400" dirty="0" smtClean="0"/>
              <a:t>Cufflinks</a:t>
            </a:r>
            <a:r>
              <a:rPr lang="en-US" sz="2400" dirty="0"/>
              <a:t>, </a:t>
            </a:r>
            <a:r>
              <a:rPr lang="en-US" sz="2400" dirty="0" err="1"/>
              <a:t>IsoLasso</a:t>
            </a:r>
            <a:r>
              <a:rPr lang="en-US" sz="2400" dirty="0"/>
              <a:t>, Scripture and </a:t>
            </a:r>
            <a:r>
              <a:rPr lang="en-US" sz="2400" dirty="0" err="1"/>
              <a:t>Traph</a:t>
            </a:r>
            <a:r>
              <a:rPr lang="en-US" sz="2400" dirty="0"/>
              <a:t>. </a:t>
            </a:r>
          </a:p>
        </p:txBody>
      </p:sp>
      <p:pic>
        <p:nvPicPr>
          <p:cNvPr id="6" name="Picture 5" descr="Screenshot 2019-04-17 22.28.5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0532" y="694270"/>
            <a:ext cx="7484532" cy="4833603"/>
          </a:xfrm>
          <a:prstGeom prst="rect">
            <a:avLst/>
          </a:prstGeom>
        </p:spPr>
      </p:pic>
    </p:spTree>
    <p:extLst>
      <p:ext uri="{BB962C8B-B14F-4D97-AF65-F5344CB8AC3E}">
        <p14:creationId xmlns:p14="http://schemas.microsoft.com/office/powerpoint/2010/main" val="330495091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200" y="274638"/>
            <a:ext cx="8229600" cy="728662"/>
          </a:xfrm>
        </p:spPr>
        <p:txBody>
          <a:bodyPr>
            <a:normAutofit/>
          </a:bodyPr>
          <a:lstStyle/>
          <a:p>
            <a:r>
              <a:rPr lang="en-US" sz="2800" dirty="0" smtClean="0"/>
              <a:t>Pros and cons of reference-guided assembly</a:t>
            </a:r>
            <a:r>
              <a:rPr lang="en-US" sz="2800" baseline="0" dirty="0" smtClean="0"/>
              <a:t> </a:t>
            </a:r>
            <a:endParaRPr lang="en-US" sz="2800" dirty="0"/>
          </a:p>
        </p:txBody>
      </p:sp>
      <p:sp>
        <p:nvSpPr>
          <p:cNvPr id="3" name="TextBox 2"/>
          <p:cNvSpPr txBox="1"/>
          <p:nvPr/>
        </p:nvSpPr>
        <p:spPr>
          <a:xfrm>
            <a:off x="660401" y="1498600"/>
            <a:ext cx="8026399" cy="4154983"/>
          </a:xfrm>
          <a:prstGeom prst="rect">
            <a:avLst/>
          </a:prstGeom>
          <a:noFill/>
        </p:spPr>
        <p:txBody>
          <a:bodyPr wrap="square" rtlCol="0">
            <a:spAutoFit/>
          </a:bodyPr>
          <a:lstStyle/>
          <a:p>
            <a:r>
              <a:rPr lang="en-US" sz="2400" dirty="0" smtClean="0"/>
              <a:t>Theoretically, reference-guided assembly promises </a:t>
            </a:r>
            <a:r>
              <a:rPr lang="en-US" sz="2400" b="1" dirty="0">
                <a:solidFill>
                  <a:schemeClr val="tx2">
                    <a:lumMod val="75000"/>
                  </a:schemeClr>
                </a:solidFill>
              </a:rPr>
              <a:t>maximum </a:t>
            </a:r>
            <a:r>
              <a:rPr lang="en-US" sz="2400" b="1" dirty="0" smtClean="0">
                <a:solidFill>
                  <a:schemeClr val="tx2">
                    <a:lumMod val="75000"/>
                  </a:schemeClr>
                </a:solidFill>
              </a:rPr>
              <a:t>sensitivity</a:t>
            </a:r>
            <a:endParaRPr lang="en-US" sz="2400" b="1" dirty="0">
              <a:solidFill>
                <a:schemeClr val="tx2">
                  <a:lumMod val="75000"/>
                </a:schemeClr>
              </a:solidFill>
            </a:endParaRPr>
          </a:p>
          <a:p>
            <a:endParaRPr lang="en-US" sz="2400" dirty="0" smtClean="0"/>
          </a:p>
          <a:p>
            <a:r>
              <a:rPr lang="en-US" sz="2400" dirty="0" smtClean="0"/>
              <a:t>The quality of assembly is </a:t>
            </a:r>
            <a:r>
              <a:rPr lang="en-US" sz="2400" b="1" dirty="0" smtClean="0">
                <a:solidFill>
                  <a:schemeClr val="tx2">
                    <a:lumMod val="75000"/>
                  </a:schemeClr>
                </a:solidFill>
              </a:rPr>
              <a:t>depended on </a:t>
            </a:r>
            <a:r>
              <a:rPr lang="en-US" sz="2400" b="1" dirty="0" smtClean="0">
                <a:solidFill>
                  <a:srgbClr val="FF0000"/>
                </a:solidFill>
              </a:rPr>
              <a:t>the accuracy of </a:t>
            </a:r>
            <a:r>
              <a:rPr lang="en-US" sz="2400" b="1" dirty="0">
                <a:solidFill>
                  <a:srgbClr val="FF0000"/>
                </a:solidFill>
              </a:rPr>
              <a:t>read-to-reference </a:t>
            </a:r>
            <a:r>
              <a:rPr lang="en-US" sz="2400" b="1" dirty="0" smtClean="0">
                <a:solidFill>
                  <a:srgbClr val="FF0000"/>
                </a:solidFill>
              </a:rPr>
              <a:t>alignments</a:t>
            </a:r>
            <a:r>
              <a:rPr lang="en-US" sz="2400" dirty="0" smtClean="0"/>
              <a:t>,  which are complicated </a:t>
            </a:r>
            <a:r>
              <a:rPr lang="en-US" sz="2400" dirty="0"/>
              <a:t>by splicing, sequencing errors and the lack or incompleteness of many reference </a:t>
            </a:r>
            <a:r>
              <a:rPr lang="en-US" sz="2400" dirty="0" smtClean="0"/>
              <a:t>genomes</a:t>
            </a:r>
          </a:p>
          <a:p>
            <a:endParaRPr lang="en-US" sz="2400" dirty="0"/>
          </a:p>
          <a:p>
            <a:r>
              <a:rPr lang="en-US" sz="2400" dirty="0" smtClean="0"/>
              <a:t>Alignments are even more complicated when </a:t>
            </a:r>
            <a:r>
              <a:rPr lang="en-US" sz="2400" b="1" dirty="0" smtClean="0">
                <a:solidFill>
                  <a:schemeClr val="tx2">
                    <a:lumMod val="75000"/>
                  </a:schemeClr>
                </a:solidFill>
              </a:rPr>
              <a:t>the species used to construct a reference genome is </a:t>
            </a:r>
            <a:r>
              <a:rPr lang="en-US" sz="2400" b="1" dirty="0" smtClean="0">
                <a:solidFill>
                  <a:srgbClr val="FF0000"/>
                </a:solidFill>
              </a:rPr>
              <a:t>distant</a:t>
            </a:r>
            <a:r>
              <a:rPr lang="en-US" sz="2400" b="1" dirty="0" smtClean="0">
                <a:solidFill>
                  <a:schemeClr val="tx2">
                    <a:lumMod val="75000"/>
                  </a:schemeClr>
                </a:solidFill>
              </a:rPr>
              <a:t> from the species </a:t>
            </a:r>
            <a:r>
              <a:rPr lang="en-US" sz="2400" dirty="0" smtClean="0"/>
              <a:t>that is used for constructing a reference genome</a:t>
            </a:r>
            <a:endParaRPr lang="en-US" sz="2400" dirty="0"/>
          </a:p>
        </p:txBody>
      </p:sp>
    </p:spTree>
    <p:extLst>
      <p:ext uri="{BB962C8B-B14F-4D97-AF65-F5344CB8AC3E}">
        <p14:creationId xmlns:p14="http://schemas.microsoft.com/office/powerpoint/2010/main" val="328008905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92162"/>
          </a:xfrm>
        </p:spPr>
        <p:txBody>
          <a:bodyPr>
            <a:normAutofit/>
          </a:bodyPr>
          <a:lstStyle/>
          <a:p>
            <a:r>
              <a:rPr lang="en-US" sz="3200" i="0" dirty="0" smtClean="0"/>
              <a:t>De novo </a:t>
            </a:r>
            <a:r>
              <a:rPr lang="en-US" sz="3200" dirty="0" smtClean="0"/>
              <a:t>assembly</a:t>
            </a:r>
            <a:endParaRPr lang="en-US" sz="3200" dirty="0"/>
          </a:p>
        </p:txBody>
      </p:sp>
      <p:sp>
        <p:nvSpPr>
          <p:cNvPr id="3" name="Content Placeholder 2"/>
          <p:cNvSpPr>
            <a:spLocks noGrp="1"/>
          </p:cNvSpPr>
          <p:nvPr>
            <p:ph idx="1"/>
          </p:nvPr>
        </p:nvSpPr>
        <p:spPr>
          <a:xfrm>
            <a:off x="457200" y="1651001"/>
            <a:ext cx="8229600" cy="888999"/>
          </a:xfrm>
        </p:spPr>
        <p:txBody>
          <a:bodyPr>
            <a:normAutofit/>
          </a:bodyPr>
          <a:lstStyle/>
          <a:p>
            <a:pPr marL="0" indent="0">
              <a:buNone/>
            </a:pPr>
            <a:r>
              <a:rPr lang="en-US" sz="2400" b="1" i="1" dirty="0" smtClean="0">
                <a:solidFill>
                  <a:schemeClr val="tx2">
                    <a:lumMod val="75000"/>
                  </a:schemeClr>
                </a:solidFill>
              </a:rPr>
              <a:t>De novo </a:t>
            </a:r>
            <a:r>
              <a:rPr lang="en-US" sz="2400" b="1" dirty="0" err="1" smtClean="0">
                <a:solidFill>
                  <a:schemeClr val="tx2">
                    <a:lumMod val="75000"/>
                  </a:schemeClr>
                </a:solidFill>
              </a:rPr>
              <a:t>transcriptome</a:t>
            </a:r>
            <a:r>
              <a:rPr lang="en-US" sz="2400" b="1" dirty="0" smtClean="0">
                <a:solidFill>
                  <a:schemeClr val="tx2">
                    <a:lumMod val="75000"/>
                  </a:schemeClr>
                </a:solidFill>
              </a:rPr>
              <a:t> assembly </a:t>
            </a:r>
            <a:r>
              <a:rPr lang="en-US" sz="2400" dirty="0" smtClean="0"/>
              <a:t>is to perform an assembly from scratch, which does not rely on read-reference alignments.</a:t>
            </a:r>
          </a:p>
        </p:txBody>
      </p:sp>
      <p:sp>
        <p:nvSpPr>
          <p:cNvPr id="4" name="TextBox 3"/>
          <p:cNvSpPr txBox="1"/>
          <p:nvPr/>
        </p:nvSpPr>
        <p:spPr>
          <a:xfrm>
            <a:off x="723900" y="3568700"/>
            <a:ext cx="7747000" cy="1815882"/>
          </a:xfrm>
          <a:prstGeom prst="rect">
            <a:avLst/>
          </a:prstGeom>
          <a:noFill/>
        </p:spPr>
        <p:txBody>
          <a:bodyPr wrap="square" rtlCol="0">
            <a:spAutoFit/>
          </a:bodyPr>
          <a:lstStyle/>
          <a:p>
            <a:r>
              <a:rPr lang="en-US" sz="2800" i="1" dirty="0">
                <a:solidFill>
                  <a:srgbClr val="008000"/>
                </a:solidFill>
              </a:rPr>
              <a:t>De novo </a:t>
            </a:r>
            <a:r>
              <a:rPr lang="en-US" sz="2800" dirty="0" err="1">
                <a:solidFill>
                  <a:srgbClr val="008000"/>
                </a:solidFill>
              </a:rPr>
              <a:t>transcriptome</a:t>
            </a:r>
            <a:r>
              <a:rPr lang="en-US" sz="2800" dirty="0">
                <a:solidFill>
                  <a:srgbClr val="008000"/>
                </a:solidFill>
              </a:rPr>
              <a:t> assembly </a:t>
            </a:r>
            <a:r>
              <a:rPr lang="en-US" sz="2800" dirty="0" smtClean="0">
                <a:solidFill>
                  <a:srgbClr val="008000"/>
                </a:solidFill>
              </a:rPr>
              <a:t>is important </a:t>
            </a:r>
            <a:r>
              <a:rPr lang="en-US" sz="2800" dirty="0">
                <a:solidFill>
                  <a:srgbClr val="008000"/>
                </a:solidFill>
              </a:rPr>
              <a:t>when the genomic sequence is not available, </a:t>
            </a:r>
            <a:r>
              <a:rPr lang="en-US" sz="2800" dirty="0" smtClean="0">
                <a:solidFill>
                  <a:srgbClr val="008000"/>
                </a:solidFill>
              </a:rPr>
              <a:t>gapped</a:t>
            </a:r>
            <a:r>
              <a:rPr lang="en-US" sz="2800" dirty="0">
                <a:solidFill>
                  <a:srgbClr val="008000"/>
                </a:solidFill>
              </a:rPr>
              <a:t>, highly </a:t>
            </a:r>
            <a:r>
              <a:rPr lang="en-US" sz="2800" dirty="0" smtClean="0">
                <a:solidFill>
                  <a:srgbClr val="008000"/>
                </a:solidFill>
              </a:rPr>
              <a:t>fragmented, </a:t>
            </a:r>
            <a:r>
              <a:rPr lang="en-US" sz="2800" dirty="0">
                <a:solidFill>
                  <a:srgbClr val="008000"/>
                </a:solidFill>
              </a:rPr>
              <a:t>or substantially different with the reference </a:t>
            </a:r>
            <a:r>
              <a:rPr lang="en-US" sz="2800" dirty="0" smtClean="0">
                <a:solidFill>
                  <a:srgbClr val="008000"/>
                </a:solidFill>
              </a:rPr>
              <a:t>genome.</a:t>
            </a:r>
            <a:endParaRPr lang="en-US" sz="2800" dirty="0">
              <a:solidFill>
                <a:srgbClr val="008000"/>
              </a:solidFill>
            </a:endParaRPr>
          </a:p>
        </p:txBody>
      </p:sp>
    </p:spTree>
    <p:extLst>
      <p:ext uri="{BB962C8B-B14F-4D97-AF65-F5344CB8AC3E}">
        <p14:creationId xmlns:p14="http://schemas.microsoft.com/office/powerpoint/2010/main" val="4024702246"/>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428095"/>
          </a:xfrm>
        </p:spPr>
        <p:txBody>
          <a:bodyPr>
            <a:normAutofit/>
          </a:bodyPr>
          <a:lstStyle/>
          <a:p>
            <a:r>
              <a:rPr lang="en-US" sz="3200" dirty="0" smtClean="0"/>
              <a:t>Trinity</a:t>
            </a:r>
            <a:endParaRPr lang="en-US" sz="3200" dirty="0"/>
          </a:p>
        </p:txBody>
      </p:sp>
      <p:sp>
        <p:nvSpPr>
          <p:cNvPr id="4" name="Rectangle 3"/>
          <p:cNvSpPr/>
          <p:nvPr/>
        </p:nvSpPr>
        <p:spPr>
          <a:xfrm>
            <a:off x="330174" y="2857480"/>
            <a:ext cx="8699526" cy="3416320"/>
          </a:xfrm>
          <a:prstGeom prst="rect">
            <a:avLst/>
          </a:prstGeom>
        </p:spPr>
        <p:txBody>
          <a:bodyPr wrap="square">
            <a:spAutoFit/>
          </a:bodyPr>
          <a:lstStyle/>
          <a:p>
            <a:r>
              <a:rPr lang="en-US" sz="2400" dirty="0">
                <a:solidFill>
                  <a:schemeClr val="tx1">
                    <a:lumMod val="65000"/>
                    <a:lumOff val="35000"/>
                  </a:schemeClr>
                </a:solidFill>
              </a:rPr>
              <a:t>step 1: </a:t>
            </a:r>
            <a:r>
              <a:rPr lang="en-US" sz="2400" i="1" dirty="0">
                <a:solidFill>
                  <a:schemeClr val="tx1">
                    <a:lumMod val="65000"/>
                    <a:lumOff val="35000"/>
                  </a:schemeClr>
                </a:solidFill>
              </a:rPr>
              <a:t>Inchworm</a:t>
            </a:r>
            <a:r>
              <a:rPr lang="en-US" sz="2400" dirty="0">
                <a:solidFill>
                  <a:schemeClr val="tx1">
                    <a:lumMod val="65000"/>
                    <a:lumOff val="35000"/>
                  </a:schemeClr>
                </a:solidFill>
              </a:rPr>
              <a:t> assembles reads into </a:t>
            </a:r>
            <a:r>
              <a:rPr lang="en-US" sz="2400" dirty="0" smtClean="0">
                <a:solidFill>
                  <a:schemeClr val="tx1">
                    <a:lumMod val="65000"/>
                    <a:lumOff val="35000"/>
                  </a:schemeClr>
                </a:solidFill>
              </a:rPr>
              <a:t>unique </a:t>
            </a:r>
            <a:r>
              <a:rPr lang="en-US" sz="2400" dirty="0">
                <a:solidFill>
                  <a:schemeClr val="tx1">
                    <a:lumMod val="65000"/>
                    <a:lumOff val="35000"/>
                  </a:schemeClr>
                </a:solidFill>
              </a:rPr>
              <a:t>sequences of  </a:t>
            </a:r>
            <a:r>
              <a:rPr lang="en-US" sz="2400" dirty="0" smtClean="0">
                <a:solidFill>
                  <a:schemeClr val="tx1">
                    <a:lumMod val="65000"/>
                    <a:lumOff val="35000"/>
                  </a:schemeClr>
                </a:solidFill>
              </a:rPr>
              <a:t>transcripts (</a:t>
            </a:r>
            <a:r>
              <a:rPr lang="en-US" sz="2400" b="1" dirty="0" smtClean="0">
                <a:solidFill>
                  <a:schemeClr val="tx1">
                    <a:lumMod val="65000"/>
                    <a:lumOff val="35000"/>
                  </a:schemeClr>
                </a:solidFill>
              </a:rPr>
              <a:t>reads to </a:t>
            </a:r>
            <a:r>
              <a:rPr lang="en-US" sz="2400" b="1" dirty="0" err="1" smtClean="0">
                <a:solidFill>
                  <a:schemeClr val="tx1">
                    <a:lumMod val="65000"/>
                    <a:lumOff val="35000"/>
                  </a:schemeClr>
                </a:solidFill>
              </a:rPr>
              <a:t>contigs</a:t>
            </a:r>
            <a:r>
              <a:rPr lang="en-US" sz="2400" dirty="0" smtClean="0">
                <a:solidFill>
                  <a:schemeClr val="tx1">
                    <a:lumMod val="65000"/>
                    <a:lumOff val="35000"/>
                  </a:schemeClr>
                </a:solidFill>
              </a:rPr>
              <a:t>)</a:t>
            </a:r>
          </a:p>
          <a:p>
            <a:endParaRPr lang="en-US" sz="2400" dirty="0">
              <a:solidFill>
                <a:schemeClr val="tx1">
                  <a:lumMod val="65000"/>
                  <a:lumOff val="35000"/>
                </a:schemeClr>
              </a:solidFill>
            </a:endParaRPr>
          </a:p>
          <a:p>
            <a:r>
              <a:rPr lang="en-US" sz="2400" dirty="0">
                <a:solidFill>
                  <a:schemeClr val="tx1">
                    <a:lumMod val="65000"/>
                    <a:lumOff val="35000"/>
                  </a:schemeClr>
                </a:solidFill>
              </a:rPr>
              <a:t>step 2: </a:t>
            </a:r>
            <a:r>
              <a:rPr lang="en-US" sz="2400" i="1" dirty="0">
                <a:solidFill>
                  <a:schemeClr val="tx1">
                    <a:lumMod val="65000"/>
                    <a:lumOff val="35000"/>
                  </a:schemeClr>
                </a:solidFill>
              </a:rPr>
              <a:t>Chrysalis</a:t>
            </a:r>
            <a:r>
              <a:rPr lang="en-US" sz="2400" dirty="0">
                <a:solidFill>
                  <a:schemeClr val="tx1">
                    <a:lumMod val="65000"/>
                    <a:lumOff val="35000"/>
                  </a:schemeClr>
                </a:solidFill>
              </a:rPr>
              <a:t> clusters related </a:t>
            </a:r>
            <a:r>
              <a:rPr lang="en-US" sz="2400" dirty="0" err="1">
                <a:solidFill>
                  <a:schemeClr val="tx1">
                    <a:lumMod val="65000"/>
                    <a:lumOff val="35000"/>
                  </a:schemeClr>
                </a:solidFill>
              </a:rPr>
              <a:t>contigs</a:t>
            </a:r>
            <a:r>
              <a:rPr lang="en-US" sz="2400" dirty="0">
                <a:solidFill>
                  <a:schemeClr val="tx1">
                    <a:lumMod val="65000"/>
                    <a:lumOff val="35000"/>
                  </a:schemeClr>
                </a:solidFill>
              </a:rPr>
              <a:t> </a:t>
            </a:r>
            <a:r>
              <a:rPr lang="en-US" sz="2400" dirty="0" smtClean="0">
                <a:solidFill>
                  <a:schemeClr val="tx1">
                    <a:lumMod val="65000"/>
                    <a:lumOff val="35000"/>
                  </a:schemeClr>
                </a:solidFill>
              </a:rPr>
              <a:t>(</a:t>
            </a:r>
            <a:r>
              <a:rPr lang="en-US" sz="2400" b="1" dirty="0" err="1" smtClean="0">
                <a:solidFill>
                  <a:schemeClr val="tx1">
                    <a:lumMod val="65000"/>
                    <a:lumOff val="35000"/>
                  </a:schemeClr>
                </a:solidFill>
              </a:rPr>
              <a:t>contigs</a:t>
            </a:r>
            <a:r>
              <a:rPr lang="en-US" sz="2400" b="1" dirty="0" smtClean="0">
                <a:solidFill>
                  <a:schemeClr val="tx1">
                    <a:lumMod val="65000"/>
                    <a:lumOff val="35000"/>
                  </a:schemeClr>
                </a:solidFill>
              </a:rPr>
              <a:t> to clusters and then components</a:t>
            </a:r>
            <a:r>
              <a:rPr lang="en-US" sz="2400" dirty="0" smtClean="0">
                <a:solidFill>
                  <a:schemeClr val="tx1">
                    <a:lumMod val="65000"/>
                    <a:lumOff val="35000"/>
                  </a:schemeClr>
                </a:solidFill>
              </a:rPr>
              <a:t>)</a:t>
            </a:r>
          </a:p>
          <a:p>
            <a:endParaRPr lang="en-US" sz="2400" dirty="0" smtClean="0">
              <a:solidFill>
                <a:schemeClr val="tx1">
                  <a:lumMod val="65000"/>
                  <a:lumOff val="35000"/>
                </a:schemeClr>
              </a:solidFill>
            </a:endParaRPr>
          </a:p>
          <a:p>
            <a:r>
              <a:rPr lang="en-US" sz="2400" dirty="0" smtClean="0">
                <a:solidFill>
                  <a:schemeClr val="tx1">
                    <a:lumMod val="65000"/>
                    <a:lumOff val="35000"/>
                  </a:schemeClr>
                </a:solidFill>
              </a:rPr>
              <a:t>step </a:t>
            </a:r>
            <a:r>
              <a:rPr lang="en-US" sz="2400" dirty="0">
                <a:solidFill>
                  <a:schemeClr val="tx1">
                    <a:lumMod val="65000"/>
                    <a:lumOff val="35000"/>
                  </a:schemeClr>
                </a:solidFill>
              </a:rPr>
              <a:t>3: </a:t>
            </a:r>
            <a:r>
              <a:rPr lang="en-US" sz="2400" i="1" dirty="0">
                <a:solidFill>
                  <a:schemeClr val="tx1">
                    <a:lumMod val="65000"/>
                    <a:lumOff val="35000"/>
                  </a:schemeClr>
                </a:solidFill>
              </a:rPr>
              <a:t>Butterfly</a:t>
            </a:r>
            <a:r>
              <a:rPr lang="en-US" sz="2400" dirty="0">
                <a:solidFill>
                  <a:schemeClr val="tx1">
                    <a:lumMod val="65000"/>
                    <a:lumOff val="35000"/>
                  </a:schemeClr>
                </a:solidFill>
              </a:rPr>
              <a:t> analyzes </a:t>
            </a:r>
            <a:r>
              <a:rPr lang="en-US" sz="2400" dirty="0" smtClean="0">
                <a:solidFill>
                  <a:schemeClr val="tx1">
                    <a:lumMod val="65000"/>
                    <a:lumOff val="35000"/>
                  </a:schemeClr>
                </a:solidFill>
              </a:rPr>
              <a:t>the paths taken </a:t>
            </a:r>
            <a:r>
              <a:rPr lang="en-US" sz="2400" dirty="0">
                <a:solidFill>
                  <a:schemeClr val="tx1">
                    <a:lumMod val="65000"/>
                    <a:lumOff val="35000"/>
                  </a:schemeClr>
                </a:solidFill>
              </a:rPr>
              <a:t>by reads </a:t>
            </a:r>
            <a:r>
              <a:rPr lang="en-US" sz="2400" dirty="0" smtClean="0">
                <a:solidFill>
                  <a:schemeClr val="tx1">
                    <a:lumMod val="65000"/>
                    <a:lumOff val="35000"/>
                  </a:schemeClr>
                </a:solidFill>
              </a:rPr>
              <a:t>in </a:t>
            </a:r>
            <a:r>
              <a:rPr lang="en-US" sz="2400" dirty="0">
                <a:solidFill>
                  <a:schemeClr val="tx1">
                    <a:lumMod val="65000"/>
                    <a:lumOff val="35000"/>
                  </a:schemeClr>
                </a:solidFill>
              </a:rPr>
              <a:t>the context of  the corresponding de </a:t>
            </a:r>
            <a:r>
              <a:rPr lang="en-US" sz="2400" dirty="0" err="1">
                <a:solidFill>
                  <a:schemeClr val="tx1">
                    <a:lumMod val="65000"/>
                    <a:lumOff val="35000"/>
                  </a:schemeClr>
                </a:solidFill>
              </a:rPr>
              <a:t>Bruijn</a:t>
            </a:r>
            <a:r>
              <a:rPr lang="en-US" sz="2400" dirty="0">
                <a:solidFill>
                  <a:schemeClr val="tx1">
                    <a:lumMod val="65000"/>
                    <a:lumOff val="35000"/>
                  </a:schemeClr>
                </a:solidFill>
              </a:rPr>
              <a:t> graph and reports all plausible </a:t>
            </a:r>
            <a:r>
              <a:rPr lang="en-US" sz="2400" dirty="0" smtClean="0">
                <a:solidFill>
                  <a:schemeClr val="tx1">
                    <a:lumMod val="65000"/>
                    <a:lumOff val="35000"/>
                  </a:schemeClr>
                </a:solidFill>
              </a:rPr>
              <a:t>transcripts (</a:t>
            </a:r>
            <a:r>
              <a:rPr lang="en-US" sz="2400" b="1" dirty="0" smtClean="0">
                <a:solidFill>
                  <a:schemeClr val="tx1">
                    <a:lumMod val="65000"/>
                    <a:lumOff val="35000"/>
                  </a:schemeClr>
                </a:solidFill>
              </a:rPr>
              <a:t>components + reads to transcripts</a:t>
            </a:r>
            <a:r>
              <a:rPr lang="en-US" sz="2400" dirty="0" smtClean="0">
                <a:solidFill>
                  <a:schemeClr val="tx1">
                    <a:lumMod val="65000"/>
                    <a:lumOff val="35000"/>
                  </a:schemeClr>
                </a:solidFill>
              </a:rPr>
              <a:t>)</a:t>
            </a:r>
            <a:endParaRPr lang="en-US" sz="2400" dirty="0">
              <a:solidFill>
                <a:schemeClr val="tx1">
                  <a:lumMod val="65000"/>
                  <a:lumOff val="35000"/>
                </a:schemeClr>
              </a:solidFill>
            </a:endParaRPr>
          </a:p>
        </p:txBody>
      </p:sp>
      <p:pic>
        <p:nvPicPr>
          <p:cNvPr id="3" name="Picture 2" descr="Screenshot 2016-04-19 10.59.4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900" y="1089693"/>
            <a:ext cx="8089900" cy="1563939"/>
          </a:xfrm>
          <a:prstGeom prst="rect">
            <a:avLst/>
          </a:prstGeom>
        </p:spPr>
      </p:pic>
      <p:sp>
        <p:nvSpPr>
          <p:cNvPr id="5" name="TextBox 4"/>
          <p:cNvSpPr txBox="1"/>
          <p:nvPr/>
        </p:nvSpPr>
        <p:spPr>
          <a:xfrm>
            <a:off x="317474" y="6477000"/>
            <a:ext cx="2798588" cy="276999"/>
          </a:xfrm>
          <a:prstGeom prst="rect">
            <a:avLst/>
          </a:prstGeom>
          <a:noFill/>
        </p:spPr>
        <p:txBody>
          <a:bodyPr wrap="none" rtlCol="0">
            <a:spAutoFit/>
          </a:bodyPr>
          <a:lstStyle/>
          <a:p>
            <a:r>
              <a:rPr lang="en-US" sz="1200" dirty="0"/>
              <a:t>Nature Biotechnology 29, 644–652 (2011)</a:t>
            </a:r>
          </a:p>
        </p:txBody>
      </p:sp>
    </p:spTree>
    <p:extLst>
      <p:ext uri="{BB962C8B-B14F-4D97-AF65-F5344CB8AC3E}">
        <p14:creationId xmlns:p14="http://schemas.microsoft.com/office/powerpoint/2010/main" val="3133085108"/>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27062"/>
          </a:xfrm>
        </p:spPr>
        <p:txBody>
          <a:bodyPr>
            <a:normAutofit/>
          </a:bodyPr>
          <a:lstStyle/>
          <a:p>
            <a:r>
              <a:rPr lang="en-US" sz="3200" dirty="0" smtClean="0"/>
              <a:t>Trinity - Inchworm</a:t>
            </a:r>
            <a:endParaRPr lang="en-US" sz="3200" dirty="0"/>
          </a:p>
        </p:txBody>
      </p:sp>
      <p:sp>
        <p:nvSpPr>
          <p:cNvPr id="4" name="Rectangle 3"/>
          <p:cNvSpPr/>
          <p:nvPr/>
        </p:nvSpPr>
        <p:spPr>
          <a:xfrm>
            <a:off x="3657600" y="1847425"/>
            <a:ext cx="5143500" cy="3046988"/>
          </a:xfrm>
          <a:prstGeom prst="rect">
            <a:avLst/>
          </a:prstGeom>
        </p:spPr>
        <p:txBody>
          <a:bodyPr wrap="square">
            <a:spAutoFit/>
          </a:bodyPr>
          <a:lstStyle/>
          <a:p>
            <a:r>
              <a:rPr lang="en-US" sz="2400" dirty="0"/>
              <a:t>step 1: Inchworm assembles reads into the unique sequences of  transcripts. </a:t>
            </a:r>
            <a:endParaRPr lang="en-US" sz="2400" dirty="0" smtClean="0"/>
          </a:p>
          <a:p>
            <a:endParaRPr lang="en-US" sz="2400" dirty="0"/>
          </a:p>
          <a:p>
            <a:r>
              <a:rPr lang="en-US" sz="2400" dirty="0" smtClean="0"/>
              <a:t>Inchworm uses </a:t>
            </a:r>
            <a:r>
              <a:rPr lang="en-US" sz="2400" dirty="0"/>
              <a:t>a </a:t>
            </a:r>
            <a:r>
              <a:rPr lang="en-US" sz="2400" dirty="0" smtClean="0"/>
              <a:t>k</a:t>
            </a:r>
            <a:r>
              <a:rPr lang="en-US" sz="2400" dirty="0"/>
              <a:t>-</a:t>
            </a:r>
            <a:r>
              <a:rPr lang="en-US" sz="2400" dirty="0" err="1"/>
              <a:t>mer</a:t>
            </a:r>
            <a:r>
              <a:rPr lang="en-US" sz="2400" dirty="0"/>
              <a:t>–based approach for </a:t>
            </a:r>
            <a:r>
              <a:rPr lang="en-US" sz="2400" dirty="0" smtClean="0"/>
              <a:t>transcript </a:t>
            </a:r>
            <a:r>
              <a:rPr lang="en-US" sz="2400" dirty="0"/>
              <a:t>assembly, recovering only a </a:t>
            </a:r>
            <a:r>
              <a:rPr lang="en-US" sz="2400" dirty="0" smtClean="0"/>
              <a:t>single </a:t>
            </a:r>
            <a:r>
              <a:rPr lang="en-US" sz="2400" dirty="0"/>
              <a:t>(best)  </a:t>
            </a:r>
            <a:r>
              <a:rPr lang="en-US" sz="2400" dirty="0" smtClean="0"/>
              <a:t>representative for </a:t>
            </a:r>
            <a:r>
              <a:rPr lang="en-US" sz="2400" dirty="0"/>
              <a:t>a </a:t>
            </a:r>
            <a:r>
              <a:rPr lang="en-US" sz="2400" dirty="0" smtClean="0"/>
              <a:t>set of </a:t>
            </a:r>
            <a:r>
              <a:rPr lang="en-US" sz="2400" dirty="0"/>
              <a:t>alternative </a:t>
            </a:r>
            <a:r>
              <a:rPr lang="en-US" sz="2400" dirty="0" smtClean="0"/>
              <a:t>variants </a:t>
            </a:r>
            <a:r>
              <a:rPr lang="en-US" sz="2400" dirty="0"/>
              <a:t>that share k-</a:t>
            </a:r>
            <a:r>
              <a:rPr lang="en-US" sz="2400" dirty="0" err="1" smtClean="0"/>
              <a:t>mers</a:t>
            </a:r>
            <a:endParaRPr lang="en-US" sz="2400" dirty="0" smtClean="0"/>
          </a:p>
        </p:txBody>
      </p:sp>
      <p:pic>
        <p:nvPicPr>
          <p:cNvPr id="5" name="Picture 4" descr="Screenshot 2016-04-19 15.17.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9547" y="0"/>
            <a:ext cx="2213706" cy="6858000"/>
          </a:xfrm>
          <a:prstGeom prst="rect">
            <a:avLst/>
          </a:prstGeom>
        </p:spPr>
      </p:pic>
      <p:sp>
        <p:nvSpPr>
          <p:cNvPr id="6" name="TextBox 5"/>
          <p:cNvSpPr txBox="1"/>
          <p:nvPr/>
        </p:nvSpPr>
        <p:spPr>
          <a:xfrm>
            <a:off x="3657600" y="5300134"/>
            <a:ext cx="4758267" cy="830997"/>
          </a:xfrm>
          <a:prstGeom prst="rect">
            <a:avLst/>
          </a:prstGeom>
          <a:noFill/>
        </p:spPr>
        <p:txBody>
          <a:bodyPr wrap="square" rtlCol="0">
            <a:spAutoFit/>
          </a:bodyPr>
          <a:lstStyle/>
          <a:p>
            <a:r>
              <a:rPr lang="en-US" sz="2400" dirty="0">
                <a:solidFill>
                  <a:srgbClr val="FF0000"/>
                </a:solidFill>
              </a:rPr>
              <a:t>The </a:t>
            </a:r>
            <a:r>
              <a:rPr lang="en-US" sz="2400" dirty="0" err="1">
                <a:solidFill>
                  <a:srgbClr val="FF0000"/>
                </a:solidFill>
              </a:rPr>
              <a:t>contigs</a:t>
            </a:r>
            <a:r>
              <a:rPr lang="en-US" sz="2400" dirty="0">
                <a:solidFill>
                  <a:srgbClr val="FF0000"/>
                </a:solidFill>
              </a:rPr>
              <a:t> </a:t>
            </a:r>
            <a:r>
              <a:rPr lang="en-US" sz="2400" dirty="0" smtClean="0">
                <a:solidFill>
                  <a:srgbClr val="FF0000"/>
                </a:solidFill>
              </a:rPr>
              <a:t>alone </a:t>
            </a:r>
            <a:r>
              <a:rPr lang="en-US" sz="2400" dirty="0">
                <a:solidFill>
                  <a:srgbClr val="FF0000"/>
                </a:solidFill>
              </a:rPr>
              <a:t>do not capture the full complexity of the </a:t>
            </a:r>
            <a:r>
              <a:rPr lang="en-US" sz="2400" dirty="0" err="1" smtClean="0">
                <a:solidFill>
                  <a:srgbClr val="FF0000"/>
                </a:solidFill>
              </a:rPr>
              <a:t>transcriptome</a:t>
            </a:r>
            <a:endParaRPr lang="en-US" sz="2400" dirty="0">
              <a:solidFill>
                <a:srgbClr val="FF0000"/>
              </a:solidFill>
            </a:endParaRPr>
          </a:p>
        </p:txBody>
      </p:sp>
    </p:spTree>
    <p:extLst>
      <p:ext uri="{BB962C8B-B14F-4D97-AF65-F5344CB8AC3E}">
        <p14:creationId xmlns:p14="http://schemas.microsoft.com/office/powerpoint/2010/main" val="114851408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1744580" y="1633009"/>
            <a:ext cx="6247953" cy="4141258"/>
          </a:xfrm>
        </p:spPr>
        <p:txBody>
          <a:bodyPr>
            <a:normAutofit/>
          </a:bodyPr>
          <a:lstStyle/>
          <a:p>
            <a:pPr lvl="0">
              <a:lnSpc>
                <a:spcPct val="120000"/>
              </a:lnSpc>
            </a:pPr>
            <a:r>
              <a:rPr lang="en-US" dirty="0" smtClean="0"/>
              <a:t>Introduction of RNA-</a:t>
            </a:r>
            <a:r>
              <a:rPr lang="en-US" dirty="0" err="1" smtClean="0"/>
              <a:t>Seq</a:t>
            </a:r>
            <a:endParaRPr lang="en-US" dirty="0" smtClean="0"/>
          </a:p>
          <a:p>
            <a:pPr lvl="0">
              <a:lnSpc>
                <a:spcPct val="120000"/>
              </a:lnSpc>
            </a:pPr>
            <a:r>
              <a:rPr lang="en-US" dirty="0" smtClean="0"/>
              <a:t>RNA-</a:t>
            </a:r>
            <a:r>
              <a:rPr lang="en-US" dirty="0" err="1" smtClean="0"/>
              <a:t>Seq</a:t>
            </a:r>
            <a:r>
              <a:rPr lang="en-US" dirty="0" smtClean="0"/>
              <a:t> procedure</a:t>
            </a:r>
          </a:p>
          <a:p>
            <a:pPr lvl="0">
              <a:lnSpc>
                <a:spcPct val="120000"/>
              </a:lnSpc>
            </a:pPr>
            <a:r>
              <a:rPr lang="en-US" dirty="0" smtClean="0"/>
              <a:t>Reference guided assembly</a:t>
            </a:r>
          </a:p>
          <a:p>
            <a:pPr lvl="0">
              <a:lnSpc>
                <a:spcPct val="120000"/>
              </a:lnSpc>
            </a:pPr>
            <a:r>
              <a:rPr lang="en-US" dirty="0" smtClean="0"/>
              <a:t>RNA-</a:t>
            </a:r>
            <a:r>
              <a:rPr lang="en-US" dirty="0" err="1" smtClean="0"/>
              <a:t>Seq</a:t>
            </a:r>
            <a:r>
              <a:rPr lang="en-US" dirty="0" smtClean="0"/>
              <a:t> </a:t>
            </a:r>
            <a:r>
              <a:rPr lang="en-US" i="1" dirty="0" smtClean="0"/>
              <a:t>de novo </a:t>
            </a:r>
            <a:r>
              <a:rPr lang="en-US" dirty="0" smtClean="0"/>
              <a:t>assembly</a:t>
            </a:r>
          </a:p>
          <a:p>
            <a:pPr>
              <a:lnSpc>
                <a:spcPct val="120000"/>
              </a:lnSpc>
            </a:pPr>
            <a:r>
              <a:rPr lang="en-US" dirty="0" err="1" smtClean="0"/>
              <a:t>PacBio</a:t>
            </a:r>
            <a:r>
              <a:rPr lang="en-US" dirty="0" smtClean="0"/>
              <a:t> </a:t>
            </a:r>
            <a:r>
              <a:rPr lang="en-US" dirty="0" err="1" smtClean="0"/>
              <a:t>Iso-seq</a:t>
            </a:r>
            <a:endParaRPr lang="en-US" dirty="0" smtClean="0"/>
          </a:p>
          <a:p>
            <a:pPr>
              <a:lnSpc>
                <a:spcPct val="120000"/>
              </a:lnSpc>
            </a:pPr>
            <a:r>
              <a:rPr lang="en-US" dirty="0" err="1" smtClean="0"/>
              <a:t>Nanopore</a:t>
            </a:r>
            <a:r>
              <a:rPr lang="en-US" dirty="0" smtClean="0"/>
              <a:t> RNA-</a:t>
            </a:r>
            <a:r>
              <a:rPr lang="en-US" dirty="0" err="1" smtClean="0"/>
              <a:t>Seq</a:t>
            </a:r>
            <a:endParaRPr lang="en-US" dirty="0" smtClean="0"/>
          </a:p>
        </p:txBody>
      </p:sp>
    </p:spTree>
    <p:extLst>
      <p:ext uri="{BB962C8B-B14F-4D97-AF65-F5344CB8AC3E}">
        <p14:creationId xmlns:p14="http://schemas.microsoft.com/office/powerpoint/2010/main" val="282508570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27062"/>
          </a:xfrm>
        </p:spPr>
        <p:txBody>
          <a:bodyPr>
            <a:normAutofit/>
          </a:bodyPr>
          <a:lstStyle/>
          <a:p>
            <a:r>
              <a:rPr lang="en-US" sz="3200" dirty="0" smtClean="0"/>
              <a:t>Trinity - Chrysalis</a:t>
            </a:r>
            <a:endParaRPr lang="en-US" sz="3200" dirty="0"/>
          </a:p>
        </p:txBody>
      </p:sp>
      <p:sp>
        <p:nvSpPr>
          <p:cNvPr id="4" name="Rectangle 3"/>
          <p:cNvSpPr/>
          <p:nvPr/>
        </p:nvSpPr>
        <p:spPr>
          <a:xfrm>
            <a:off x="3860774" y="1313653"/>
            <a:ext cx="4610126" cy="4524315"/>
          </a:xfrm>
          <a:prstGeom prst="rect">
            <a:avLst/>
          </a:prstGeom>
        </p:spPr>
        <p:txBody>
          <a:bodyPr wrap="square">
            <a:spAutoFit/>
          </a:bodyPr>
          <a:lstStyle/>
          <a:p>
            <a:r>
              <a:rPr lang="en-US" sz="2400" dirty="0" smtClean="0"/>
              <a:t>step </a:t>
            </a:r>
            <a:r>
              <a:rPr lang="en-US" sz="2400" dirty="0"/>
              <a:t>2: </a:t>
            </a:r>
            <a:r>
              <a:rPr lang="en-US" sz="2400" b="1" dirty="0">
                <a:solidFill>
                  <a:schemeClr val="tx2">
                    <a:lumMod val="75000"/>
                  </a:schemeClr>
                </a:solidFill>
              </a:rPr>
              <a:t>Chrysalis clusters related </a:t>
            </a:r>
            <a:r>
              <a:rPr lang="en-US" sz="2400" b="1" dirty="0" err="1" smtClean="0">
                <a:solidFill>
                  <a:schemeClr val="tx2">
                    <a:lumMod val="75000"/>
                  </a:schemeClr>
                </a:solidFill>
              </a:rPr>
              <a:t>contigs</a:t>
            </a:r>
            <a:endParaRPr lang="en-US" sz="2400" dirty="0" smtClean="0"/>
          </a:p>
          <a:p>
            <a:endParaRPr lang="en-US" sz="2400" dirty="0"/>
          </a:p>
          <a:p>
            <a:r>
              <a:rPr lang="en-US" sz="2400" dirty="0" smtClean="0"/>
              <a:t>Chrysalis </a:t>
            </a:r>
            <a:r>
              <a:rPr lang="en-US" sz="2400" dirty="0"/>
              <a:t>then  </a:t>
            </a:r>
            <a:r>
              <a:rPr lang="en-US" sz="2400" b="1" dirty="0">
                <a:solidFill>
                  <a:srgbClr val="17375E"/>
                </a:solidFill>
              </a:rPr>
              <a:t>constructs a de </a:t>
            </a:r>
            <a:r>
              <a:rPr lang="en-US" sz="2400" b="1" dirty="0" err="1">
                <a:solidFill>
                  <a:srgbClr val="17375E"/>
                </a:solidFill>
              </a:rPr>
              <a:t>Bruijn</a:t>
            </a:r>
            <a:r>
              <a:rPr lang="en-US" sz="2400" b="1" dirty="0">
                <a:solidFill>
                  <a:srgbClr val="17375E"/>
                </a:solidFill>
              </a:rPr>
              <a:t> graph</a:t>
            </a:r>
            <a:r>
              <a:rPr lang="en-US" sz="2400" dirty="0"/>
              <a:t> for each cluster </a:t>
            </a:r>
            <a:r>
              <a:rPr lang="en-US" sz="2400" dirty="0" smtClean="0"/>
              <a:t>of  related </a:t>
            </a:r>
            <a:r>
              <a:rPr lang="en-US" sz="2400" dirty="0" err="1" smtClean="0"/>
              <a:t>contigs</a:t>
            </a:r>
            <a:endParaRPr lang="en-US" sz="2400" dirty="0" smtClean="0"/>
          </a:p>
          <a:p>
            <a:endParaRPr lang="en-US" sz="2400" dirty="0"/>
          </a:p>
          <a:p>
            <a:r>
              <a:rPr lang="en-US" sz="2400" dirty="0" smtClean="0"/>
              <a:t>Determine </a:t>
            </a:r>
            <a:r>
              <a:rPr lang="en-US" sz="2400" b="1" dirty="0" smtClean="0">
                <a:solidFill>
                  <a:schemeClr val="tx2">
                    <a:lumMod val="75000"/>
                  </a:schemeClr>
                </a:solidFill>
              </a:rPr>
              <a:t>components. </a:t>
            </a:r>
            <a:r>
              <a:rPr lang="en-US" sz="2400" dirty="0"/>
              <a:t>Each component defines a collection of </a:t>
            </a:r>
            <a:r>
              <a:rPr lang="en-US" sz="2400" dirty="0" err="1" smtClean="0"/>
              <a:t>contigs</a:t>
            </a:r>
            <a:r>
              <a:rPr lang="en-US" sz="2400" dirty="0" smtClean="0"/>
              <a:t> </a:t>
            </a:r>
            <a:r>
              <a:rPr lang="en-US" sz="2400" dirty="0"/>
              <a:t>that are likely to be derived from alternative splice forms or closely related </a:t>
            </a:r>
            <a:r>
              <a:rPr lang="en-US" sz="2400" dirty="0" err="1"/>
              <a:t>paralogs</a:t>
            </a:r>
            <a:r>
              <a:rPr lang="en-US" sz="2400" dirty="0" smtClean="0"/>
              <a:t>.</a:t>
            </a:r>
            <a:endParaRPr lang="en-US" sz="2400" dirty="0"/>
          </a:p>
        </p:txBody>
      </p:sp>
      <p:pic>
        <p:nvPicPr>
          <p:cNvPr id="5" name="Picture 4" descr="Screenshot 2016-04-19 15.17.4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021" y="381000"/>
            <a:ext cx="2559849" cy="6372772"/>
          </a:xfrm>
          <a:prstGeom prst="rect">
            <a:avLst/>
          </a:prstGeom>
        </p:spPr>
      </p:pic>
    </p:spTree>
    <p:extLst>
      <p:ext uri="{BB962C8B-B14F-4D97-AF65-F5344CB8AC3E}">
        <p14:creationId xmlns:p14="http://schemas.microsoft.com/office/powerpoint/2010/main" val="3674358744"/>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27062"/>
          </a:xfrm>
        </p:spPr>
        <p:txBody>
          <a:bodyPr>
            <a:normAutofit/>
          </a:bodyPr>
          <a:lstStyle/>
          <a:p>
            <a:r>
              <a:rPr lang="en-US" sz="3200" dirty="0" smtClean="0"/>
              <a:t>Trinity - Butterfly</a:t>
            </a:r>
            <a:endParaRPr lang="en-US" sz="3200" dirty="0"/>
          </a:p>
        </p:txBody>
      </p:sp>
      <p:sp>
        <p:nvSpPr>
          <p:cNvPr id="4" name="Rectangle 3"/>
          <p:cNvSpPr/>
          <p:nvPr/>
        </p:nvSpPr>
        <p:spPr>
          <a:xfrm>
            <a:off x="3594100" y="1802550"/>
            <a:ext cx="4978400" cy="3416320"/>
          </a:xfrm>
          <a:prstGeom prst="rect">
            <a:avLst/>
          </a:prstGeom>
        </p:spPr>
        <p:txBody>
          <a:bodyPr wrap="square">
            <a:spAutoFit/>
          </a:bodyPr>
          <a:lstStyle/>
          <a:p>
            <a:r>
              <a:rPr lang="en-US" sz="2400" dirty="0" smtClean="0"/>
              <a:t>step </a:t>
            </a:r>
            <a:r>
              <a:rPr lang="en-US" sz="2400" dirty="0"/>
              <a:t>3: Butterfly reconstructs plausible, full-length, linear transcripts by reconciling the individual de </a:t>
            </a:r>
            <a:r>
              <a:rPr lang="en-US" sz="2400" dirty="0" err="1"/>
              <a:t>Bruijn</a:t>
            </a:r>
            <a:r>
              <a:rPr lang="en-US" sz="2400" dirty="0"/>
              <a:t> graphs generated by Chrysalis </a:t>
            </a:r>
            <a:r>
              <a:rPr lang="en-US" sz="2400" b="1" dirty="0">
                <a:solidFill>
                  <a:srgbClr val="17375E"/>
                </a:solidFill>
              </a:rPr>
              <a:t>with the original reads and paired ends</a:t>
            </a:r>
            <a:r>
              <a:rPr lang="en-US" sz="2400" dirty="0"/>
              <a:t>.</a:t>
            </a:r>
          </a:p>
          <a:p>
            <a:endParaRPr lang="en-US" sz="2400" dirty="0" smtClean="0"/>
          </a:p>
          <a:p>
            <a:r>
              <a:rPr lang="en-US" sz="2400" dirty="0" smtClean="0"/>
              <a:t>Butterfly resolves  </a:t>
            </a:r>
            <a:r>
              <a:rPr lang="en-US" sz="2400" dirty="0"/>
              <a:t>alternatively  spliced  isoforms  and  transcripts  derived from </a:t>
            </a:r>
            <a:r>
              <a:rPr lang="en-US" sz="2400" dirty="0" err="1"/>
              <a:t>paralogous</a:t>
            </a:r>
            <a:r>
              <a:rPr lang="en-US" sz="2400" dirty="0"/>
              <a:t> genes</a:t>
            </a:r>
            <a:r>
              <a:rPr lang="en-US" sz="2400" dirty="0" smtClean="0"/>
              <a:t>.</a:t>
            </a:r>
            <a:endParaRPr lang="en-US" sz="2400" dirty="0"/>
          </a:p>
        </p:txBody>
      </p:sp>
      <p:pic>
        <p:nvPicPr>
          <p:cNvPr id="3" name="Picture 2" descr="Screenshot 2016-04-19 15.18.23.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152400"/>
            <a:ext cx="2469386" cy="6705600"/>
          </a:xfrm>
          <a:prstGeom prst="rect">
            <a:avLst/>
          </a:prstGeom>
        </p:spPr>
      </p:pic>
    </p:spTree>
    <p:extLst>
      <p:ext uri="{BB962C8B-B14F-4D97-AF65-F5344CB8AC3E}">
        <p14:creationId xmlns:p14="http://schemas.microsoft.com/office/powerpoint/2010/main" val="289000589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73800" y="274637"/>
            <a:ext cx="2679700" cy="927629"/>
          </a:xfrm>
        </p:spPr>
        <p:txBody>
          <a:bodyPr>
            <a:normAutofit/>
          </a:bodyPr>
          <a:lstStyle/>
          <a:p>
            <a:r>
              <a:rPr lang="en-US" sz="3200" dirty="0" smtClean="0"/>
              <a:t>Trinity summary</a:t>
            </a:r>
            <a:endParaRPr lang="en-US" sz="3200" dirty="0"/>
          </a:p>
        </p:txBody>
      </p:sp>
      <p:pic>
        <p:nvPicPr>
          <p:cNvPr id="4" name="Picture 3" descr="Screenshot 2016-04-20 12.16.4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48" y="88900"/>
            <a:ext cx="5760583" cy="6705600"/>
          </a:xfrm>
          <a:prstGeom prst="rect">
            <a:avLst/>
          </a:prstGeom>
        </p:spPr>
      </p:pic>
      <p:sp>
        <p:nvSpPr>
          <p:cNvPr id="5" name="TextBox 4"/>
          <p:cNvSpPr txBox="1"/>
          <p:nvPr/>
        </p:nvSpPr>
        <p:spPr>
          <a:xfrm>
            <a:off x="5866753" y="1778000"/>
            <a:ext cx="3237485" cy="4893647"/>
          </a:xfrm>
          <a:prstGeom prst="rect">
            <a:avLst/>
          </a:prstGeom>
          <a:noFill/>
        </p:spPr>
        <p:txBody>
          <a:bodyPr wrap="none" rtlCol="0">
            <a:spAutoFit/>
          </a:bodyPr>
          <a:lstStyle/>
          <a:p>
            <a:r>
              <a:rPr lang="en-US" sz="2400" b="1" dirty="0" smtClean="0">
                <a:solidFill>
                  <a:schemeClr val="tx2">
                    <a:lumMod val="75000"/>
                  </a:schemeClr>
                </a:solidFill>
              </a:rPr>
              <a:t>reads </a:t>
            </a:r>
            <a:r>
              <a:rPr lang="en-US" sz="2400" b="1" dirty="0">
                <a:solidFill>
                  <a:schemeClr val="tx2">
                    <a:lumMod val="75000"/>
                  </a:schemeClr>
                </a:solidFill>
              </a:rPr>
              <a:t>to </a:t>
            </a:r>
            <a:r>
              <a:rPr lang="en-US" sz="2400" b="1" dirty="0" err="1" smtClean="0">
                <a:solidFill>
                  <a:schemeClr val="tx2">
                    <a:lumMod val="75000"/>
                  </a:schemeClr>
                </a:solidFill>
              </a:rPr>
              <a:t>contigs</a:t>
            </a:r>
            <a:endParaRPr lang="en-US" sz="2400" dirty="0"/>
          </a:p>
          <a:p>
            <a:endParaRPr lang="en-US" sz="2400" dirty="0" smtClean="0"/>
          </a:p>
          <a:p>
            <a:endParaRPr lang="en-US" sz="2400" dirty="0"/>
          </a:p>
          <a:p>
            <a:endParaRPr lang="en-US" sz="2400" dirty="0" smtClean="0"/>
          </a:p>
          <a:p>
            <a:endParaRPr lang="en-US" sz="2400" dirty="0"/>
          </a:p>
          <a:p>
            <a:r>
              <a:rPr lang="en-US" sz="2400" b="1" dirty="0" err="1" smtClean="0">
                <a:solidFill>
                  <a:srgbClr val="17375E"/>
                </a:solidFill>
              </a:rPr>
              <a:t>contigs</a:t>
            </a:r>
            <a:r>
              <a:rPr lang="en-US" sz="2400" b="1" dirty="0" smtClean="0">
                <a:solidFill>
                  <a:srgbClr val="17375E"/>
                </a:solidFill>
              </a:rPr>
              <a:t> </a:t>
            </a:r>
            <a:r>
              <a:rPr lang="en-US" sz="2400" b="1" dirty="0">
                <a:solidFill>
                  <a:srgbClr val="17375E"/>
                </a:solidFill>
              </a:rPr>
              <a:t>to </a:t>
            </a:r>
            <a:r>
              <a:rPr lang="en-US" sz="2400" b="1" dirty="0" smtClean="0">
                <a:solidFill>
                  <a:srgbClr val="17375E"/>
                </a:solidFill>
              </a:rPr>
              <a:t>cluster/graph</a:t>
            </a:r>
          </a:p>
          <a:p>
            <a:endParaRPr lang="en-US" sz="2400" dirty="0"/>
          </a:p>
          <a:p>
            <a:endParaRPr lang="en-US" sz="2400" b="1" dirty="0" smtClean="0">
              <a:solidFill>
                <a:schemeClr val="tx2">
                  <a:lumMod val="75000"/>
                </a:schemeClr>
              </a:solidFill>
            </a:endParaRPr>
          </a:p>
          <a:p>
            <a:endParaRPr lang="en-US" sz="2400" b="1" dirty="0">
              <a:solidFill>
                <a:schemeClr val="tx2">
                  <a:lumMod val="75000"/>
                </a:schemeClr>
              </a:solidFill>
            </a:endParaRPr>
          </a:p>
          <a:p>
            <a:endParaRPr lang="en-US" sz="2400" b="1" dirty="0" smtClean="0">
              <a:solidFill>
                <a:schemeClr val="tx2">
                  <a:lumMod val="75000"/>
                </a:schemeClr>
              </a:solidFill>
            </a:endParaRPr>
          </a:p>
          <a:p>
            <a:endParaRPr lang="en-US" sz="2400" b="1" dirty="0">
              <a:solidFill>
                <a:schemeClr val="tx2">
                  <a:lumMod val="75000"/>
                </a:schemeClr>
              </a:solidFill>
            </a:endParaRPr>
          </a:p>
          <a:p>
            <a:endParaRPr lang="en-US" sz="2400" b="1" dirty="0" smtClean="0">
              <a:solidFill>
                <a:schemeClr val="tx2">
                  <a:lumMod val="75000"/>
                </a:schemeClr>
              </a:solidFill>
            </a:endParaRPr>
          </a:p>
          <a:p>
            <a:r>
              <a:rPr lang="en-US" sz="2400" b="1" dirty="0" smtClean="0">
                <a:solidFill>
                  <a:schemeClr val="tx2">
                    <a:lumMod val="75000"/>
                  </a:schemeClr>
                </a:solidFill>
              </a:rPr>
              <a:t>graph to transcripts</a:t>
            </a:r>
            <a:endParaRPr lang="en-US" sz="2400" dirty="0"/>
          </a:p>
        </p:txBody>
      </p:sp>
    </p:spTree>
    <p:extLst>
      <p:ext uri="{BB962C8B-B14F-4D97-AF65-F5344CB8AC3E}">
        <p14:creationId xmlns:p14="http://schemas.microsoft.com/office/powerpoint/2010/main" val="200454908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76870" y="927102"/>
            <a:ext cx="6815666" cy="5871848"/>
          </a:xfrm>
          <a:prstGeom prst="rect">
            <a:avLst/>
          </a:prstGeom>
        </p:spPr>
      </p:pic>
      <p:sp>
        <p:nvSpPr>
          <p:cNvPr id="3" name="Title 2"/>
          <p:cNvSpPr>
            <a:spLocks noGrp="1"/>
          </p:cNvSpPr>
          <p:nvPr>
            <p:ph type="title" idx="4294967295"/>
          </p:nvPr>
        </p:nvSpPr>
        <p:spPr>
          <a:xfrm>
            <a:off x="457200" y="274638"/>
            <a:ext cx="8229600" cy="754062"/>
          </a:xfrm>
        </p:spPr>
        <p:txBody>
          <a:bodyPr>
            <a:normAutofit/>
          </a:bodyPr>
          <a:lstStyle/>
          <a:p>
            <a:r>
              <a:rPr lang="en-US" sz="2800" i="1" dirty="0" smtClean="0"/>
              <a:t>De</a:t>
            </a:r>
            <a:r>
              <a:rPr lang="en-US" sz="2800" i="1" baseline="0" dirty="0" smtClean="0"/>
              <a:t> novo </a:t>
            </a:r>
            <a:r>
              <a:rPr lang="en-US" sz="2800" baseline="0" dirty="0" smtClean="0"/>
              <a:t>assembly could correct wrong annotations</a:t>
            </a:r>
            <a:endParaRPr lang="en-US" sz="2800" dirty="0"/>
          </a:p>
        </p:txBody>
      </p:sp>
      <p:sp>
        <p:nvSpPr>
          <p:cNvPr id="4" name="Oval 3"/>
          <p:cNvSpPr/>
          <p:nvPr/>
        </p:nvSpPr>
        <p:spPr>
          <a:xfrm>
            <a:off x="2116667" y="1185333"/>
            <a:ext cx="5875869" cy="880534"/>
          </a:xfrm>
          <a:prstGeom prst="ellipse">
            <a:avLst/>
          </a:prstGeom>
          <a:noFill/>
          <a:ln w="38100"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Oval 4"/>
          <p:cNvSpPr/>
          <p:nvPr/>
        </p:nvSpPr>
        <p:spPr>
          <a:xfrm>
            <a:off x="3386667" y="4080933"/>
            <a:ext cx="1727200" cy="880534"/>
          </a:xfrm>
          <a:prstGeom prst="ellipse">
            <a:avLst/>
          </a:prstGeom>
          <a:noFill/>
          <a:ln w="38100"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0463404"/>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p:txBody>
          <a:bodyPr/>
          <a:lstStyle/>
          <a:p>
            <a:r>
              <a:rPr lang="en-US" dirty="0" smtClean="0"/>
              <a:t>Note</a:t>
            </a:r>
            <a:endParaRPr lang="en-US" dirty="0"/>
          </a:p>
        </p:txBody>
      </p:sp>
      <p:sp>
        <p:nvSpPr>
          <p:cNvPr id="3" name="TextBox 2"/>
          <p:cNvSpPr txBox="1"/>
          <p:nvPr/>
        </p:nvSpPr>
        <p:spPr>
          <a:xfrm>
            <a:off x="457201" y="2501900"/>
            <a:ext cx="8585200" cy="1477328"/>
          </a:xfrm>
          <a:prstGeom prst="rect">
            <a:avLst/>
          </a:prstGeom>
          <a:noFill/>
        </p:spPr>
        <p:txBody>
          <a:bodyPr wrap="square" rtlCol="0">
            <a:spAutoFit/>
          </a:bodyPr>
          <a:lstStyle/>
          <a:p>
            <a:r>
              <a:rPr lang="en-US" sz="2800" dirty="0" smtClean="0"/>
              <a:t>Trinity also provides an option to perform reference-guided </a:t>
            </a:r>
            <a:r>
              <a:rPr lang="en-US" sz="2800" dirty="0" err="1" smtClean="0"/>
              <a:t>transcriptome</a:t>
            </a:r>
            <a:r>
              <a:rPr lang="en-US" sz="2800" dirty="0" smtClean="0"/>
              <a:t> assembly,</a:t>
            </a:r>
          </a:p>
          <a:p>
            <a:endParaRPr lang="en-US" dirty="0"/>
          </a:p>
          <a:p>
            <a:r>
              <a:rPr lang="en-US" sz="1600" dirty="0"/>
              <a:t>https://</a:t>
            </a:r>
            <a:r>
              <a:rPr lang="en-US" sz="1600" dirty="0" err="1"/>
              <a:t>github.com</a:t>
            </a:r>
            <a:r>
              <a:rPr lang="en-US" sz="1600" dirty="0"/>
              <a:t>/</a:t>
            </a:r>
            <a:r>
              <a:rPr lang="en-US" sz="1600" dirty="0" err="1"/>
              <a:t>trinityrnaseq</a:t>
            </a:r>
            <a:r>
              <a:rPr lang="en-US" sz="1600" dirty="0"/>
              <a:t>/</a:t>
            </a:r>
            <a:r>
              <a:rPr lang="en-US" sz="1600" dirty="0" err="1"/>
              <a:t>trinityrnaseq</a:t>
            </a:r>
            <a:r>
              <a:rPr lang="en-US" sz="1600" dirty="0"/>
              <a:t>/wiki/Genome-Guided-Trinity-</a:t>
            </a:r>
            <a:r>
              <a:rPr lang="en-US" sz="1600" dirty="0" err="1"/>
              <a:t>Transcriptome</a:t>
            </a:r>
            <a:r>
              <a:rPr lang="en-US" sz="1600" dirty="0"/>
              <a:t>-Assembly</a:t>
            </a:r>
          </a:p>
        </p:txBody>
      </p:sp>
    </p:spTree>
    <p:extLst>
      <p:ext uri="{BB962C8B-B14F-4D97-AF65-F5344CB8AC3E}">
        <p14:creationId xmlns:p14="http://schemas.microsoft.com/office/powerpoint/2010/main" val="391017955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a:xfrm>
            <a:off x="1744580" y="1633009"/>
            <a:ext cx="6247953" cy="3560762"/>
          </a:xfrm>
        </p:spPr>
        <p:txBody>
          <a:bodyPr>
            <a:normAutofit/>
          </a:bodyPr>
          <a:lstStyle/>
          <a:p>
            <a:pPr lvl="0">
              <a:lnSpc>
                <a:spcPct val="120000"/>
              </a:lnSpc>
            </a:pPr>
            <a:r>
              <a:rPr lang="en-US" dirty="0" smtClean="0">
                <a:solidFill>
                  <a:schemeClr val="bg1">
                    <a:lumMod val="85000"/>
                  </a:schemeClr>
                </a:solidFill>
              </a:rPr>
              <a:t>Introduction of RNA-</a:t>
            </a:r>
            <a:r>
              <a:rPr lang="en-US" dirty="0" err="1" smtClean="0">
                <a:solidFill>
                  <a:schemeClr val="bg1">
                    <a:lumMod val="85000"/>
                  </a:schemeClr>
                </a:solidFill>
              </a:rPr>
              <a:t>Seq</a:t>
            </a:r>
            <a:endParaRPr lang="en-US" dirty="0" smtClean="0">
              <a:solidFill>
                <a:schemeClr val="bg1">
                  <a:lumMod val="85000"/>
                </a:schemeClr>
              </a:solidFill>
            </a:endParaRPr>
          </a:p>
          <a:p>
            <a:pPr lvl="0">
              <a:lnSpc>
                <a:spcPct val="120000"/>
              </a:lnSpc>
            </a:pPr>
            <a:r>
              <a:rPr lang="en-US" dirty="0" smtClean="0">
                <a:solidFill>
                  <a:schemeClr val="bg1">
                    <a:lumMod val="85000"/>
                  </a:schemeClr>
                </a:solidFill>
              </a:rPr>
              <a:t>RNA-</a:t>
            </a:r>
            <a:r>
              <a:rPr lang="en-US" dirty="0" err="1" smtClean="0">
                <a:solidFill>
                  <a:schemeClr val="bg1">
                    <a:lumMod val="85000"/>
                  </a:schemeClr>
                </a:solidFill>
              </a:rPr>
              <a:t>Seq</a:t>
            </a:r>
            <a:r>
              <a:rPr lang="en-US" dirty="0" smtClean="0">
                <a:solidFill>
                  <a:schemeClr val="bg1">
                    <a:lumMod val="85000"/>
                  </a:schemeClr>
                </a:solidFill>
              </a:rPr>
              <a:t> procedure</a:t>
            </a:r>
          </a:p>
          <a:p>
            <a:pPr lvl="0">
              <a:lnSpc>
                <a:spcPct val="120000"/>
              </a:lnSpc>
            </a:pPr>
            <a:r>
              <a:rPr lang="en-US" dirty="0" smtClean="0">
                <a:solidFill>
                  <a:schemeClr val="bg1">
                    <a:lumMod val="85000"/>
                  </a:schemeClr>
                </a:solidFill>
              </a:rPr>
              <a:t>Reference guided assembly</a:t>
            </a:r>
          </a:p>
          <a:p>
            <a:pPr lvl="0">
              <a:lnSpc>
                <a:spcPct val="120000"/>
              </a:lnSpc>
            </a:pPr>
            <a:r>
              <a:rPr lang="en-US" dirty="0" smtClean="0">
                <a:solidFill>
                  <a:schemeClr val="bg1">
                    <a:lumMod val="85000"/>
                  </a:schemeClr>
                </a:solidFill>
              </a:rPr>
              <a:t>RNA-</a:t>
            </a:r>
            <a:r>
              <a:rPr lang="en-US" dirty="0" err="1" smtClean="0">
                <a:solidFill>
                  <a:schemeClr val="bg1">
                    <a:lumMod val="85000"/>
                  </a:schemeClr>
                </a:solidFill>
              </a:rPr>
              <a:t>Seq</a:t>
            </a:r>
            <a:r>
              <a:rPr lang="en-US" dirty="0" smtClean="0">
                <a:solidFill>
                  <a:schemeClr val="bg1">
                    <a:lumMod val="85000"/>
                  </a:schemeClr>
                </a:solidFill>
              </a:rPr>
              <a:t> </a:t>
            </a:r>
            <a:r>
              <a:rPr lang="en-US" i="1" dirty="0" smtClean="0">
                <a:solidFill>
                  <a:schemeClr val="bg1">
                    <a:lumMod val="85000"/>
                  </a:schemeClr>
                </a:solidFill>
              </a:rPr>
              <a:t>de novo </a:t>
            </a:r>
            <a:r>
              <a:rPr lang="en-US" dirty="0" smtClean="0">
                <a:solidFill>
                  <a:schemeClr val="bg1">
                    <a:lumMod val="85000"/>
                  </a:schemeClr>
                </a:solidFill>
              </a:rPr>
              <a:t>assembly</a:t>
            </a:r>
          </a:p>
          <a:p>
            <a:pPr>
              <a:lnSpc>
                <a:spcPct val="120000"/>
              </a:lnSpc>
            </a:pPr>
            <a:r>
              <a:rPr lang="en-US" dirty="0" err="1" smtClean="0"/>
              <a:t>PacBio</a:t>
            </a:r>
            <a:r>
              <a:rPr lang="en-US" dirty="0" smtClean="0"/>
              <a:t> </a:t>
            </a:r>
            <a:r>
              <a:rPr lang="en-US" dirty="0" err="1" smtClean="0"/>
              <a:t>Iso-seq</a:t>
            </a:r>
            <a:endParaRPr lang="en-US" dirty="0" smtClean="0"/>
          </a:p>
        </p:txBody>
      </p:sp>
    </p:spTree>
    <p:extLst>
      <p:ext uri="{BB962C8B-B14F-4D97-AF65-F5344CB8AC3E}">
        <p14:creationId xmlns:p14="http://schemas.microsoft.com/office/powerpoint/2010/main" val="316464962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Title 1"/>
          <p:cNvSpPr>
            <a:spLocks noGrp="1"/>
          </p:cNvSpPr>
          <p:nvPr>
            <p:ph type="title"/>
          </p:nvPr>
        </p:nvSpPr>
        <p:spPr>
          <a:xfrm>
            <a:off x="457200" y="274638"/>
            <a:ext cx="8229600" cy="715962"/>
          </a:xfrm>
        </p:spPr>
        <p:txBody>
          <a:bodyPr/>
          <a:lstStyle/>
          <a:p>
            <a:r>
              <a:rPr lang="en-US" sz="3200" dirty="0" err="1">
                <a:latin typeface="Calibri" charset="0"/>
              </a:rPr>
              <a:t>PacBio</a:t>
            </a:r>
            <a:r>
              <a:rPr lang="en-US" sz="3200" dirty="0">
                <a:latin typeface="Calibri" charset="0"/>
              </a:rPr>
              <a:t> long reads for RNA </a:t>
            </a:r>
            <a:r>
              <a:rPr lang="en-US" sz="3200" dirty="0" smtClean="0">
                <a:latin typeface="Calibri" charset="0"/>
              </a:rPr>
              <a:t>sequencing (</a:t>
            </a:r>
            <a:r>
              <a:rPr lang="en-US" sz="3200" dirty="0" err="1" smtClean="0">
                <a:latin typeface="Calibri" charset="0"/>
              </a:rPr>
              <a:t>Iso-Seq</a:t>
            </a:r>
            <a:r>
              <a:rPr lang="en-US" sz="3200" dirty="0" smtClean="0">
                <a:latin typeface="Calibri" charset="0"/>
              </a:rPr>
              <a:t>)</a:t>
            </a:r>
            <a:endParaRPr lang="en-US" sz="3200" dirty="0">
              <a:latin typeface="Calibri" charset="0"/>
            </a:endParaRPr>
          </a:p>
        </p:txBody>
      </p:sp>
      <p:sp>
        <p:nvSpPr>
          <p:cNvPr id="50178" name="Content Placeholder 2"/>
          <p:cNvSpPr>
            <a:spLocks noGrp="1"/>
          </p:cNvSpPr>
          <p:nvPr>
            <p:ph idx="1"/>
          </p:nvPr>
        </p:nvSpPr>
        <p:spPr>
          <a:xfrm>
            <a:off x="457200" y="1117600"/>
            <a:ext cx="8229600" cy="1458913"/>
          </a:xfrm>
          <a:ln>
            <a:noFill/>
          </a:ln>
        </p:spPr>
        <p:txBody>
          <a:bodyPr/>
          <a:lstStyle/>
          <a:p>
            <a:r>
              <a:rPr lang="en-US" dirty="0" err="1"/>
              <a:t>Iso-Seq</a:t>
            </a:r>
            <a:r>
              <a:rPr lang="en-US" dirty="0"/>
              <a:t> for analyzing full-length transcripts</a:t>
            </a:r>
          </a:p>
          <a:p>
            <a:r>
              <a:rPr lang="en-US" dirty="0" smtClean="0">
                <a:latin typeface="Calibri" charset="0"/>
              </a:rPr>
              <a:t>High</a:t>
            </a:r>
            <a:r>
              <a:rPr lang="en-US" dirty="0">
                <a:latin typeface="Calibri" charset="0"/>
              </a:rPr>
              <a:t>-quality, single-molecule, circular-consensus (CCS</a:t>
            </a:r>
            <a:r>
              <a:rPr lang="en-US" dirty="0" smtClean="0">
                <a:latin typeface="Calibri" charset="0"/>
              </a:rPr>
              <a:t>)</a:t>
            </a:r>
            <a:endParaRPr lang="en-US" dirty="0">
              <a:latin typeface="Calibri" charset="0"/>
            </a:endParaRPr>
          </a:p>
        </p:txBody>
      </p:sp>
      <p:pic>
        <p:nvPicPr>
          <p:cNvPr id="50179"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81025" y="2830513"/>
            <a:ext cx="36909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0" name="Picture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65625" y="2770188"/>
            <a:ext cx="3921125" cy="335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181" name="TextBox 5"/>
          <p:cNvSpPr txBox="1">
            <a:spLocks noChangeArrowheads="1"/>
          </p:cNvSpPr>
          <p:nvPr/>
        </p:nvSpPr>
        <p:spPr bwMode="auto">
          <a:xfrm>
            <a:off x="307975" y="6443663"/>
            <a:ext cx="5480050" cy="246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000"/>
              <a:t>http://flxlexblog.wordpress.com/2013/02/11/applications-for-pacbio-circular-consensus-sequencing/</a:t>
            </a:r>
          </a:p>
        </p:txBody>
      </p:sp>
      <p:pic>
        <p:nvPicPr>
          <p:cNvPr id="50182"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3500" y="3897313"/>
            <a:ext cx="2306638" cy="2024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64384734"/>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69962"/>
          </a:xfrm>
        </p:spPr>
        <p:txBody>
          <a:bodyPr>
            <a:normAutofit/>
          </a:bodyPr>
          <a:lstStyle/>
          <a:p>
            <a:r>
              <a:rPr lang="en-US" sz="3200" dirty="0" smtClean="0"/>
              <a:t>Multiple passes improve sequence quality</a:t>
            </a:r>
            <a:endParaRPr lang="en-US" sz="3200" dirty="0"/>
          </a:p>
        </p:txBody>
      </p:sp>
      <p:sp>
        <p:nvSpPr>
          <p:cNvPr id="4" name="Slide Number Placeholder 3"/>
          <p:cNvSpPr>
            <a:spLocks noGrp="1"/>
          </p:cNvSpPr>
          <p:nvPr>
            <p:ph type="sldNum" sz="quarter" idx="12"/>
          </p:nvPr>
        </p:nvSpPr>
        <p:spPr/>
        <p:txBody>
          <a:bodyPr/>
          <a:lstStyle/>
          <a:p>
            <a:fld id="{24045BA2-51C2-41BC-95CD-75F745722139}" type="slidenum">
              <a:rPr lang="en-US" smtClean="0"/>
              <a:pPr/>
              <a:t>27</a:t>
            </a:fld>
            <a:endParaRPr lang="en-US" dirty="0"/>
          </a:p>
        </p:txBody>
      </p:sp>
      <p:pic>
        <p:nvPicPr>
          <p:cNvPr id="7" name="Picture 6"/>
          <p:cNvPicPr>
            <a:picLocks noChangeAspect="1"/>
          </p:cNvPicPr>
          <p:nvPr/>
        </p:nvPicPr>
        <p:blipFill>
          <a:blip r:embed="rId2"/>
          <a:stretch>
            <a:fillRect/>
          </a:stretch>
        </p:blipFill>
        <p:spPr>
          <a:xfrm>
            <a:off x="1676400" y="2895846"/>
            <a:ext cx="5670437" cy="2374654"/>
          </a:xfrm>
          <a:prstGeom prst="rect">
            <a:avLst/>
          </a:prstGeom>
        </p:spPr>
      </p:pic>
      <p:pic>
        <p:nvPicPr>
          <p:cNvPr id="8"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05894" y="1433513"/>
            <a:ext cx="3690938"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1320800" y="6134100"/>
            <a:ext cx="6519734" cy="276999"/>
          </a:xfrm>
          <a:prstGeom prst="rect">
            <a:avLst/>
          </a:prstGeom>
          <a:noFill/>
        </p:spPr>
        <p:txBody>
          <a:bodyPr wrap="none" rtlCol="0">
            <a:spAutoFit/>
          </a:bodyPr>
          <a:lstStyle/>
          <a:p>
            <a:r>
              <a:rPr lang="en-US" sz="1200" dirty="0"/>
              <a:t> https://</a:t>
            </a:r>
            <a:r>
              <a:rPr lang="en-US" sz="1200" dirty="0" err="1"/>
              <a:t>github.com</a:t>
            </a:r>
            <a:r>
              <a:rPr lang="en-US" sz="1200" dirty="0"/>
              <a:t>/</a:t>
            </a:r>
            <a:r>
              <a:rPr lang="en-US" sz="1200" dirty="0" err="1"/>
              <a:t>PacificBiosciences</a:t>
            </a:r>
            <a:r>
              <a:rPr lang="en-US" sz="1200" dirty="0"/>
              <a:t>/</a:t>
            </a:r>
            <a:r>
              <a:rPr lang="en-US" sz="1200" dirty="0" err="1"/>
              <a:t>cDNA_primer</a:t>
            </a:r>
            <a:r>
              <a:rPr lang="en-US" sz="1200" dirty="0"/>
              <a:t>/wiki/Understanding-</a:t>
            </a:r>
            <a:r>
              <a:rPr lang="en-US" sz="1200" dirty="0" err="1"/>
              <a:t>PacBio</a:t>
            </a:r>
            <a:r>
              <a:rPr lang="en-US" sz="1200" dirty="0"/>
              <a:t>-</a:t>
            </a:r>
            <a:r>
              <a:rPr lang="en-US" sz="1200" dirty="0" err="1"/>
              <a:t>transcriptome</a:t>
            </a:r>
            <a:r>
              <a:rPr lang="en-US" sz="1200" dirty="0"/>
              <a:t>-data</a:t>
            </a:r>
          </a:p>
        </p:txBody>
      </p:sp>
    </p:spTree>
    <p:extLst>
      <p:ext uri="{BB962C8B-B14F-4D97-AF65-F5344CB8AC3E}">
        <p14:creationId xmlns:p14="http://schemas.microsoft.com/office/powerpoint/2010/main" val="3937908237"/>
      </p:ext>
    </p:extLst>
  </p:cSld>
  <p:clrMapOvr>
    <a:masterClrMapping/>
  </p:clrMapOvr>
  <mc:AlternateContent xmlns:mc="http://schemas.openxmlformats.org/markup-compatibility/2006" xmlns:p14="http://schemas.microsoft.com/office/powerpoint/2010/main">
    <mc:Choice Requires="p14">
      <p:transition spd="slow" p14:dur="2000" advTm="57555"/>
    </mc:Choice>
    <mc:Fallback xmlns="">
      <p:transition xmlns:p14="http://schemas.microsoft.com/office/powerpoint/2010/main" spd="slow" advTm="57555"/>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05895"/>
          </a:xfrm>
        </p:spPr>
        <p:txBody>
          <a:bodyPr>
            <a:normAutofit/>
          </a:bodyPr>
          <a:lstStyle/>
          <a:p>
            <a:r>
              <a:rPr lang="en-US" sz="3200" dirty="0" smtClean="0"/>
              <a:t>Long-read, full-length, no assembly required</a:t>
            </a:r>
            <a:endParaRPr lang="en-US" sz="3200" dirty="0"/>
          </a:p>
        </p:txBody>
      </p:sp>
      <p:pic>
        <p:nvPicPr>
          <p:cNvPr id="5" name="Picture 4" descr="Screenshot 2019-04-17 12.19.0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8533" y="1166284"/>
            <a:ext cx="8906933" cy="5618378"/>
          </a:xfrm>
          <a:prstGeom prst="rect">
            <a:avLst/>
          </a:prstGeom>
        </p:spPr>
      </p:pic>
    </p:spTree>
    <p:extLst>
      <p:ext uri="{BB962C8B-B14F-4D97-AF65-F5344CB8AC3E}">
        <p14:creationId xmlns:p14="http://schemas.microsoft.com/office/powerpoint/2010/main" val="1968598277"/>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1"/>
          <p:cNvSpPr>
            <a:spLocks noGrp="1"/>
          </p:cNvSpPr>
          <p:nvPr>
            <p:ph type="title"/>
          </p:nvPr>
        </p:nvSpPr>
        <p:spPr>
          <a:xfrm>
            <a:off x="457200" y="274638"/>
            <a:ext cx="8229600" cy="563562"/>
          </a:xfrm>
        </p:spPr>
        <p:txBody>
          <a:bodyPr/>
          <a:lstStyle/>
          <a:p>
            <a:r>
              <a:rPr lang="en-US" sz="3200" dirty="0">
                <a:latin typeface="Calibri" charset="0"/>
              </a:rPr>
              <a:t>Long reads to sequence full-length </a:t>
            </a:r>
            <a:r>
              <a:rPr lang="en-US" sz="3200" dirty="0" err="1">
                <a:latin typeface="Calibri" charset="0"/>
              </a:rPr>
              <a:t>cDNA</a:t>
            </a:r>
            <a:r>
              <a:rPr lang="en-US" sz="3200" dirty="0">
                <a:latin typeface="Calibri" charset="0"/>
              </a:rPr>
              <a:t> </a:t>
            </a:r>
          </a:p>
        </p:txBody>
      </p:sp>
      <p:pic>
        <p:nvPicPr>
          <p:cNvPr id="51202" name="Picture 3" descr="Screen Shot 2015-02-17 at 8.25.21 PM.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114800" y="1143000"/>
            <a:ext cx="4818063" cy="533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03" name="Rectangle 4"/>
          <p:cNvSpPr>
            <a:spLocks noChangeArrowheads="1"/>
          </p:cNvSpPr>
          <p:nvPr/>
        </p:nvSpPr>
        <p:spPr bwMode="auto">
          <a:xfrm>
            <a:off x="4038600" y="6477000"/>
            <a:ext cx="41148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1200"/>
              <a:t>Sharon et al. Nature Biotechnology 31, 1009–1014 (2013)</a:t>
            </a:r>
          </a:p>
        </p:txBody>
      </p:sp>
      <p:sp>
        <p:nvSpPr>
          <p:cNvPr id="51205" name="Content Placeholder 2"/>
          <p:cNvSpPr>
            <a:spLocks noGrp="1"/>
          </p:cNvSpPr>
          <p:nvPr>
            <p:ph idx="1"/>
          </p:nvPr>
        </p:nvSpPr>
        <p:spPr>
          <a:xfrm>
            <a:off x="111125" y="1905000"/>
            <a:ext cx="4079875" cy="3657600"/>
          </a:xfrm>
        </p:spPr>
        <p:txBody>
          <a:bodyPr/>
          <a:lstStyle/>
          <a:p>
            <a:r>
              <a:rPr lang="en-US" sz="2400" dirty="0">
                <a:latin typeface="Calibri" charset="0"/>
              </a:rPr>
              <a:t>The majority of reads represent all splice sites of original transcripts</a:t>
            </a:r>
          </a:p>
          <a:p>
            <a:endParaRPr lang="en-US" sz="2400" dirty="0" smtClean="0">
              <a:latin typeface="Calibri" charset="0"/>
            </a:endParaRPr>
          </a:p>
          <a:p>
            <a:r>
              <a:rPr lang="en-US" sz="2400" dirty="0" smtClean="0">
                <a:latin typeface="Calibri" charset="0"/>
              </a:rPr>
              <a:t>Isoforms </a:t>
            </a:r>
            <a:r>
              <a:rPr lang="en-US" sz="2400" dirty="0">
                <a:latin typeface="Calibri" charset="0"/>
              </a:rPr>
              <a:t>can be monitored at a single-molecule level without amplification or </a:t>
            </a:r>
            <a:r>
              <a:rPr lang="en-US" sz="2400" dirty="0" smtClean="0">
                <a:latin typeface="Calibri" charset="0"/>
              </a:rPr>
              <a:t>fragmentation</a:t>
            </a:r>
            <a:endParaRPr lang="en-US" sz="2400" dirty="0">
              <a:latin typeface="Calibri" charset="0"/>
            </a:endParaRPr>
          </a:p>
        </p:txBody>
      </p:sp>
    </p:spTree>
    <p:extLst>
      <p:ext uri="{BB962C8B-B14F-4D97-AF65-F5344CB8AC3E}">
        <p14:creationId xmlns:p14="http://schemas.microsoft.com/office/powerpoint/2010/main" val="194364954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1700" y="274638"/>
            <a:ext cx="4978400" cy="766762"/>
          </a:xfrm>
        </p:spPr>
        <p:txBody>
          <a:bodyPr>
            <a:normAutofit/>
          </a:bodyPr>
          <a:lstStyle/>
          <a:p>
            <a:r>
              <a:rPr lang="en-US" sz="3200" dirty="0" err="1" smtClean="0"/>
              <a:t>Transcriptome</a:t>
            </a:r>
            <a:endParaRPr lang="en-US" sz="3200" dirty="0"/>
          </a:p>
        </p:txBody>
      </p:sp>
      <p:pic>
        <p:nvPicPr>
          <p:cNvPr id="5" name="Picture 4"/>
          <p:cNvPicPr>
            <a:picLocks noChangeAspect="1"/>
          </p:cNvPicPr>
          <p:nvPr/>
        </p:nvPicPr>
        <p:blipFill>
          <a:blip r:embed="rId3"/>
          <a:stretch>
            <a:fillRect/>
          </a:stretch>
        </p:blipFill>
        <p:spPr>
          <a:xfrm>
            <a:off x="1710265" y="1083733"/>
            <a:ext cx="5514759" cy="4926518"/>
          </a:xfrm>
          <a:prstGeom prst="rect">
            <a:avLst/>
          </a:prstGeom>
        </p:spPr>
      </p:pic>
      <p:sp>
        <p:nvSpPr>
          <p:cNvPr id="6" name="TextBox 5"/>
          <p:cNvSpPr txBox="1"/>
          <p:nvPr/>
        </p:nvSpPr>
        <p:spPr>
          <a:xfrm>
            <a:off x="2810236" y="6010251"/>
            <a:ext cx="3714028" cy="461665"/>
          </a:xfrm>
          <a:prstGeom prst="rect">
            <a:avLst/>
          </a:prstGeom>
          <a:noFill/>
        </p:spPr>
        <p:txBody>
          <a:bodyPr wrap="none" rtlCol="0">
            <a:spAutoFit/>
          </a:bodyPr>
          <a:lstStyle/>
          <a:p>
            <a:r>
              <a:rPr lang="en-US" sz="2400" dirty="0" smtClean="0"/>
              <a:t>DNA to protein in eukaryote</a:t>
            </a:r>
            <a:endParaRPr lang="en-US" sz="2400" dirty="0"/>
          </a:p>
        </p:txBody>
      </p:sp>
      <p:sp>
        <p:nvSpPr>
          <p:cNvPr id="9" name="TextBox 8"/>
          <p:cNvSpPr txBox="1"/>
          <p:nvPr/>
        </p:nvSpPr>
        <p:spPr>
          <a:xfrm>
            <a:off x="3034845" y="6463681"/>
            <a:ext cx="3264811" cy="246221"/>
          </a:xfrm>
          <a:prstGeom prst="rect">
            <a:avLst/>
          </a:prstGeom>
          <a:noFill/>
        </p:spPr>
        <p:txBody>
          <a:bodyPr wrap="none" rtlCol="0">
            <a:spAutoFit/>
          </a:bodyPr>
          <a:lstStyle/>
          <a:p>
            <a:r>
              <a:rPr lang="en-US" sz="1000" dirty="0" err="1" smtClean="0"/>
              <a:t>nature.com</a:t>
            </a:r>
            <a:r>
              <a:rPr lang="en-US" sz="1000" dirty="0"/>
              <a:t>/</a:t>
            </a:r>
            <a:r>
              <a:rPr lang="en-US" sz="1000" dirty="0" err="1"/>
              <a:t>scitable</a:t>
            </a:r>
            <a:r>
              <a:rPr lang="en-US" sz="1000" dirty="0"/>
              <a:t>/</a:t>
            </a:r>
            <a:r>
              <a:rPr lang="en-US" sz="1000" dirty="0" err="1"/>
              <a:t>topicpage</a:t>
            </a:r>
            <a:r>
              <a:rPr lang="en-US" sz="1000" dirty="0"/>
              <a:t>/gene-expression-14121669</a:t>
            </a:r>
          </a:p>
        </p:txBody>
      </p:sp>
    </p:spTree>
    <p:extLst>
      <p:ext uri="{BB962C8B-B14F-4D97-AF65-F5344CB8AC3E}">
        <p14:creationId xmlns:p14="http://schemas.microsoft.com/office/powerpoint/2010/main" val="148631797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46629"/>
          </a:xfrm>
        </p:spPr>
        <p:txBody>
          <a:bodyPr>
            <a:noAutofit/>
          </a:bodyPr>
          <a:lstStyle/>
          <a:p>
            <a:r>
              <a:rPr lang="en-US" sz="3200" dirty="0" smtClean="0"/>
              <a:t>maize – </a:t>
            </a:r>
            <a:r>
              <a:rPr lang="en-US" sz="3200" dirty="0" err="1" smtClean="0"/>
              <a:t>Iso-Seq</a:t>
            </a:r>
            <a:endParaRPr lang="en-US" sz="3200" dirty="0"/>
          </a:p>
        </p:txBody>
      </p:sp>
      <p:pic>
        <p:nvPicPr>
          <p:cNvPr id="4" name="Picture 3" descr="Screenshot 2017-03-29 21.29.1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4735" y="4576238"/>
            <a:ext cx="3166532" cy="2058538"/>
          </a:xfrm>
          <a:prstGeom prst="rect">
            <a:avLst/>
          </a:prstGeom>
        </p:spPr>
      </p:pic>
      <p:pic>
        <p:nvPicPr>
          <p:cNvPr id="5" name="Picture 4" descr="Screenshot 2017-03-29 21.29.3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8306" y="1257300"/>
            <a:ext cx="5265694" cy="4787899"/>
          </a:xfrm>
          <a:prstGeom prst="rect">
            <a:avLst/>
          </a:prstGeom>
        </p:spPr>
      </p:pic>
      <p:pic>
        <p:nvPicPr>
          <p:cNvPr id="6" name="Picture 5" descr="Screenshot 2017-03-29 22.11.3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00" y="1384300"/>
            <a:ext cx="3618133" cy="2315605"/>
          </a:xfrm>
          <a:prstGeom prst="rect">
            <a:avLst/>
          </a:prstGeom>
        </p:spPr>
      </p:pic>
      <p:sp>
        <p:nvSpPr>
          <p:cNvPr id="7" name="TextBox 6"/>
          <p:cNvSpPr txBox="1"/>
          <p:nvPr/>
        </p:nvSpPr>
        <p:spPr>
          <a:xfrm>
            <a:off x="5046134" y="6412409"/>
            <a:ext cx="3458098" cy="276999"/>
          </a:xfrm>
          <a:prstGeom prst="rect">
            <a:avLst/>
          </a:prstGeom>
          <a:noFill/>
        </p:spPr>
        <p:txBody>
          <a:bodyPr wrap="none" rtlCol="0">
            <a:spAutoFit/>
          </a:bodyPr>
          <a:lstStyle/>
          <a:p>
            <a:r>
              <a:rPr lang="en-US" sz="1200" dirty="0" smtClean="0"/>
              <a:t>Wang et al</a:t>
            </a:r>
            <a:r>
              <a:rPr lang="en-US" sz="1200" dirty="0"/>
              <a:t>., </a:t>
            </a:r>
            <a:r>
              <a:rPr lang="en-US" sz="1200" dirty="0" smtClean="0"/>
              <a:t>Nature Communications, 2016, 7</a:t>
            </a:r>
            <a:r>
              <a:rPr lang="en-US" sz="1200" dirty="0"/>
              <a:t>:11708 </a:t>
            </a:r>
          </a:p>
        </p:txBody>
      </p:sp>
    </p:spTree>
    <p:extLst>
      <p:ext uri="{BB962C8B-B14F-4D97-AF65-F5344CB8AC3E}">
        <p14:creationId xmlns:p14="http://schemas.microsoft.com/office/powerpoint/2010/main" val="334175219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995362"/>
          </a:xfrm>
        </p:spPr>
        <p:txBody>
          <a:bodyPr>
            <a:normAutofit/>
          </a:bodyPr>
          <a:lstStyle/>
          <a:p>
            <a:r>
              <a:rPr lang="en-US" sz="3600" dirty="0" err="1" smtClean="0"/>
              <a:t>Nanopore</a:t>
            </a:r>
            <a:r>
              <a:rPr lang="en-US" sz="3600" dirty="0" smtClean="0"/>
              <a:t> provides long RNA-</a:t>
            </a:r>
            <a:r>
              <a:rPr lang="en-US" sz="3600" dirty="0" err="1" smtClean="0"/>
              <a:t>Seq</a:t>
            </a:r>
            <a:r>
              <a:rPr lang="en-US" sz="3600" dirty="0" smtClean="0"/>
              <a:t> reads</a:t>
            </a:r>
            <a:endParaRPr lang="en-US" sz="3600" dirty="0"/>
          </a:p>
        </p:txBody>
      </p:sp>
      <p:graphicFrame>
        <p:nvGraphicFramePr>
          <p:cNvPr id="4" name="Table 3"/>
          <p:cNvGraphicFramePr>
            <a:graphicFrameLocks noGrp="1"/>
          </p:cNvGraphicFramePr>
          <p:nvPr>
            <p:extLst>
              <p:ext uri="{D42A27DB-BD31-4B8C-83A1-F6EECF244321}">
                <p14:modId xmlns:p14="http://schemas.microsoft.com/office/powerpoint/2010/main" val="2399221011"/>
              </p:ext>
            </p:extLst>
          </p:nvPr>
        </p:nvGraphicFramePr>
        <p:xfrm>
          <a:off x="313266" y="2242725"/>
          <a:ext cx="8542867" cy="2624961"/>
        </p:xfrm>
        <a:graphic>
          <a:graphicData uri="http://schemas.openxmlformats.org/drawingml/2006/table">
            <a:tbl>
              <a:tblPr/>
              <a:tblGrid>
                <a:gridCol w="1787279"/>
                <a:gridCol w="2351672"/>
                <a:gridCol w="2201958"/>
                <a:gridCol w="2201958"/>
              </a:tblGrid>
              <a:tr h="543547">
                <a:tc>
                  <a:txBody>
                    <a:bodyPr/>
                    <a:lstStyle/>
                    <a:p>
                      <a:pPr algn="l" fontAlgn="ctr"/>
                      <a:r>
                        <a:rPr lang="en-US" sz="1800" b="0" i="0" u="none" strike="noStrike" dirty="0">
                          <a:solidFill>
                            <a:srgbClr val="4A4A4A"/>
                          </a:solidFill>
                          <a:effectLst/>
                          <a:latin typeface="Inherit"/>
                        </a:rPr>
                        <a:t> </a:t>
                      </a:r>
                    </a:p>
                  </a:txBody>
                  <a:tcPr marR="8802" marT="88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800" b="0" i="0" u="none" strike="noStrike" dirty="0">
                          <a:solidFill>
                            <a:srgbClr val="4A4A4A"/>
                          </a:solidFill>
                          <a:effectLst/>
                          <a:latin typeface="Inherit"/>
                        </a:rPr>
                        <a:t>Direct RNA </a:t>
                      </a:r>
                      <a:r>
                        <a:rPr lang="en-US" sz="1800" b="0" i="0" u="none" strike="noStrike" dirty="0" smtClean="0">
                          <a:solidFill>
                            <a:srgbClr val="4A4A4A"/>
                          </a:solidFill>
                          <a:effectLst/>
                          <a:latin typeface="Inherit"/>
                        </a:rPr>
                        <a:t>Sequencing</a:t>
                      </a:r>
                      <a:endParaRPr lang="en-US" sz="1800" b="0" i="0" u="none" strike="noStrike" dirty="0">
                        <a:solidFill>
                          <a:srgbClr val="4A4A4A"/>
                        </a:solidFill>
                        <a:effectLst/>
                        <a:latin typeface="Inherit"/>
                      </a:endParaRPr>
                    </a:p>
                  </a:txBody>
                  <a:tcPr marR="8802" marT="88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800" b="0" i="0" u="none" strike="noStrike" dirty="0" err="1">
                          <a:solidFill>
                            <a:srgbClr val="4A4A4A"/>
                          </a:solidFill>
                          <a:effectLst/>
                          <a:latin typeface="Inherit"/>
                        </a:rPr>
                        <a:t>cDNA</a:t>
                      </a:r>
                      <a:r>
                        <a:rPr lang="en-US" sz="1800" b="0" i="0" u="none" strike="noStrike" dirty="0">
                          <a:solidFill>
                            <a:srgbClr val="4A4A4A"/>
                          </a:solidFill>
                          <a:effectLst/>
                          <a:latin typeface="Inherit"/>
                        </a:rPr>
                        <a:t>-PCR </a:t>
                      </a:r>
                      <a:r>
                        <a:rPr lang="en-US" sz="1800" b="0" i="0" u="none" strike="noStrike" dirty="0" smtClean="0">
                          <a:solidFill>
                            <a:srgbClr val="4A4A4A"/>
                          </a:solidFill>
                          <a:effectLst/>
                          <a:latin typeface="Inherit"/>
                        </a:rPr>
                        <a:t>Sequencing</a:t>
                      </a:r>
                      <a:endParaRPr lang="en-US" sz="1800" b="0" i="0" u="none" strike="noStrike" dirty="0">
                        <a:solidFill>
                          <a:srgbClr val="4A4A4A"/>
                        </a:solidFill>
                        <a:effectLst/>
                        <a:latin typeface="Inherit"/>
                      </a:endParaRPr>
                    </a:p>
                  </a:txBody>
                  <a:tcPr marR="8802" marT="88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800" b="0" i="0" u="none" strike="noStrike" dirty="0">
                          <a:solidFill>
                            <a:srgbClr val="4A4A4A"/>
                          </a:solidFill>
                          <a:effectLst/>
                          <a:latin typeface="Inherit"/>
                        </a:rPr>
                        <a:t>Direct </a:t>
                      </a:r>
                      <a:r>
                        <a:rPr lang="en-US" sz="1800" b="0" i="0" u="none" strike="noStrike" dirty="0" err="1">
                          <a:solidFill>
                            <a:srgbClr val="4A4A4A"/>
                          </a:solidFill>
                          <a:effectLst/>
                          <a:latin typeface="Inherit"/>
                        </a:rPr>
                        <a:t>cDNA</a:t>
                      </a:r>
                      <a:r>
                        <a:rPr lang="en-US" sz="1800" b="0" i="0" u="none" strike="noStrike" dirty="0">
                          <a:solidFill>
                            <a:srgbClr val="4A4A4A"/>
                          </a:solidFill>
                          <a:effectLst/>
                          <a:latin typeface="Inherit"/>
                        </a:rPr>
                        <a:t> </a:t>
                      </a:r>
                      <a:r>
                        <a:rPr lang="en-US" sz="1800" b="0" i="0" u="none" strike="noStrike" dirty="0" smtClean="0">
                          <a:solidFill>
                            <a:srgbClr val="4A4A4A"/>
                          </a:solidFill>
                          <a:effectLst/>
                          <a:latin typeface="Inherit"/>
                        </a:rPr>
                        <a:t>Sequencing</a:t>
                      </a:r>
                      <a:endParaRPr lang="en-US" sz="1800" b="0" i="0" u="none" strike="noStrike" dirty="0">
                        <a:solidFill>
                          <a:srgbClr val="4A4A4A"/>
                        </a:solidFill>
                        <a:effectLst/>
                        <a:latin typeface="Inherit"/>
                      </a:endParaRPr>
                    </a:p>
                  </a:txBody>
                  <a:tcPr marR="8802" marT="88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7545">
                <a:tc>
                  <a:txBody>
                    <a:bodyPr/>
                    <a:lstStyle/>
                    <a:p>
                      <a:pPr algn="l" fontAlgn="ctr"/>
                      <a:r>
                        <a:rPr lang="en-US" sz="1800" b="0" i="0" u="none" strike="noStrike" dirty="0" smtClean="0">
                          <a:solidFill>
                            <a:srgbClr val="4A4A4A"/>
                          </a:solidFill>
                          <a:effectLst/>
                          <a:latin typeface="Inherit"/>
                        </a:rPr>
                        <a:t>Input</a:t>
                      </a:r>
                      <a:endParaRPr lang="en-US" sz="1800" b="0" i="0" u="none" strike="noStrike" dirty="0">
                        <a:solidFill>
                          <a:srgbClr val="4A4A4A"/>
                        </a:solidFill>
                        <a:effectLst/>
                        <a:latin typeface="Inherit"/>
                      </a:endParaRPr>
                    </a:p>
                  </a:txBody>
                  <a:tcPr marR="8802" marT="88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hu-HU" sz="1800" b="0" i="0" u="none" strike="noStrike" dirty="0">
                          <a:solidFill>
                            <a:srgbClr val="4A4A4A"/>
                          </a:solidFill>
                          <a:effectLst/>
                          <a:latin typeface="Inherit"/>
                        </a:rPr>
                        <a:t>500 ng RNA (</a:t>
                      </a:r>
                      <a:r>
                        <a:rPr lang="hu-HU" sz="1800" b="0" i="0" u="none" strike="noStrike" dirty="0" smtClean="0">
                          <a:solidFill>
                            <a:srgbClr val="4A4A4A"/>
                          </a:solidFill>
                          <a:effectLst/>
                          <a:latin typeface="Inherit"/>
                        </a:rPr>
                        <a:t>polyA)</a:t>
                      </a:r>
                      <a:endParaRPr lang="hu-HU" sz="1800" b="0" i="0" u="none" strike="noStrike" dirty="0">
                        <a:solidFill>
                          <a:srgbClr val="4A4A4A"/>
                        </a:solidFill>
                        <a:effectLst/>
                        <a:latin typeface="Inherit"/>
                      </a:endParaRPr>
                    </a:p>
                  </a:txBody>
                  <a:tcPr marR="8802" marT="88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800" b="0" i="0" u="none" strike="noStrike" dirty="0">
                          <a:solidFill>
                            <a:srgbClr val="4A4A4A"/>
                          </a:solidFill>
                          <a:effectLst/>
                          <a:latin typeface="Inherit"/>
                        </a:rPr>
                        <a:t>1 </a:t>
                      </a:r>
                      <a:r>
                        <a:rPr lang="en-US" sz="1800" b="0" i="0" u="none" strike="noStrike" dirty="0" err="1">
                          <a:solidFill>
                            <a:srgbClr val="4A4A4A"/>
                          </a:solidFill>
                          <a:effectLst/>
                          <a:latin typeface="Inherit"/>
                        </a:rPr>
                        <a:t>ng</a:t>
                      </a:r>
                      <a:r>
                        <a:rPr lang="en-US" sz="1800" b="0" i="0" u="none" strike="noStrike" dirty="0">
                          <a:solidFill>
                            <a:srgbClr val="4A4A4A"/>
                          </a:solidFill>
                          <a:effectLst/>
                          <a:latin typeface="Inherit"/>
                        </a:rPr>
                        <a:t> RNA (</a:t>
                      </a:r>
                      <a:r>
                        <a:rPr lang="en-US" sz="1800" b="0" i="0" u="none" strike="noStrike" dirty="0" err="1" smtClean="0">
                          <a:solidFill>
                            <a:srgbClr val="4A4A4A"/>
                          </a:solidFill>
                          <a:effectLst/>
                          <a:latin typeface="Inherit"/>
                        </a:rPr>
                        <a:t>polyA</a:t>
                      </a:r>
                      <a:r>
                        <a:rPr lang="en-US" sz="1800" b="0" i="0" u="none" strike="noStrike" dirty="0" smtClean="0">
                          <a:solidFill>
                            <a:srgbClr val="4A4A4A"/>
                          </a:solidFill>
                          <a:effectLst/>
                          <a:latin typeface="Inherit"/>
                        </a:rPr>
                        <a:t>)</a:t>
                      </a:r>
                      <a:endParaRPr lang="en-US" sz="1800" b="0" i="0" u="none" strike="noStrike" dirty="0">
                        <a:solidFill>
                          <a:srgbClr val="4A4A4A"/>
                        </a:solidFill>
                        <a:effectLst/>
                        <a:latin typeface="Inherit"/>
                      </a:endParaRPr>
                    </a:p>
                  </a:txBody>
                  <a:tcPr marR="8802" marT="88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hu-HU" sz="1800" b="0" i="0" u="none" strike="noStrike" dirty="0">
                          <a:solidFill>
                            <a:srgbClr val="4A4A4A"/>
                          </a:solidFill>
                          <a:effectLst/>
                          <a:latin typeface="Inherit"/>
                        </a:rPr>
                        <a:t>100 ng RNA (</a:t>
                      </a:r>
                      <a:r>
                        <a:rPr lang="hu-HU" sz="1800" b="0" i="0" u="none" strike="noStrike" dirty="0" smtClean="0">
                          <a:solidFill>
                            <a:srgbClr val="4A4A4A"/>
                          </a:solidFill>
                          <a:effectLst/>
                          <a:latin typeface="Inherit"/>
                        </a:rPr>
                        <a:t>polyA)</a:t>
                      </a:r>
                      <a:endParaRPr lang="hu-HU" sz="1800" b="0" i="0" u="none" strike="noStrike" dirty="0">
                        <a:solidFill>
                          <a:srgbClr val="4A4A4A"/>
                        </a:solidFill>
                        <a:effectLst/>
                        <a:latin typeface="Inherit"/>
                      </a:endParaRPr>
                    </a:p>
                  </a:txBody>
                  <a:tcPr marR="8802" marT="88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7545">
                <a:tc>
                  <a:txBody>
                    <a:bodyPr/>
                    <a:lstStyle/>
                    <a:p>
                      <a:pPr algn="l" fontAlgn="ctr"/>
                      <a:r>
                        <a:rPr lang="en-US" sz="1800" b="0" i="0" u="none" strike="noStrike">
                          <a:solidFill>
                            <a:srgbClr val="4A4A4A"/>
                          </a:solidFill>
                          <a:effectLst/>
                          <a:latin typeface="Inherit"/>
                        </a:rPr>
                        <a:t>RT required</a:t>
                      </a:r>
                    </a:p>
                  </a:txBody>
                  <a:tcPr marR="8802" marT="88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800" b="0" i="0" u="none" strike="noStrike" dirty="0">
                          <a:solidFill>
                            <a:srgbClr val="4A4A4A"/>
                          </a:solidFill>
                          <a:effectLst/>
                          <a:latin typeface="Inherit"/>
                        </a:rPr>
                        <a:t>Optional</a:t>
                      </a:r>
                    </a:p>
                  </a:txBody>
                  <a:tcPr marR="8802" marT="88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800" b="0" i="0" u="none" strike="noStrike" dirty="0">
                          <a:solidFill>
                            <a:srgbClr val="4A4A4A"/>
                          </a:solidFill>
                          <a:effectLst/>
                          <a:latin typeface="Inherit"/>
                        </a:rPr>
                        <a:t>Yes</a:t>
                      </a:r>
                    </a:p>
                  </a:txBody>
                  <a:tcPr marR="8802" marT="88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800" b="0" i="0" u="none" strike="noStrike">
                          <a:solidFill>
                            <a:srgbClr val="4A4A4A"/>
                          </a:solidFill>
                          <a:effectLst/>
                          <a:latin typeface="Inherit"/>
                        </a:rPr>
                        <a:t>Yes</a:t>
                      </a:r>
                    </a:p>
                  </a:txBody>
                  <a:tcPr marR="8802" marT="88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317545">
                <a:tc>
                  <a:txBody>
                    <a:bodyPr/>
                    <a:lstStyle/>
                    <a:p>
                      <a:pPr algn="l" fontAlgn="ctr"/>
                      <a:r>
                        <a:rPr lang="en-US" sz="1800" b="0" i="0" u="none" strike="noStrike">
                          <a:solidFill>
                            <a:srgbClr val="4A4A4A"/>
                          </a:solidFill>
                          <a:effectLst/>
                          <a:latin typeface="Inherit"/>
                        </a:rPr>
                        <a:t>PCR required</a:t>
                      </a:r>
                    </a:p>
                  </a:txBody>
                  <a:tcPr marR="8802" marT="88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800" b="0" i="0" u="none" strike="noStrike">
                          <a:solidFill>
                            <a:srgbClr val="4A4A4A"/>
                          </a:solidFill>
                          <a:effectLst/>
                          <a:latin typeface="Inherit"/>
                        </a:rPr>
                        <a:t>No</a:t>
                      </a:r>
                    </a:p>
                  </a:txBody>
                  <a:tcPr marR="8802" marT="88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800" b="0" i="0" u="none" strike="noStrike" dirty="0">
                          <a:solidFill>
                            <a:srgbClr val="4A4A4A"/>
                          </a:solidFill>
                          <a:effectLst/>
                          <a:latin typeface="Inherit"/>
                        </a:rPr>
                        <a:t>Yes</a:t>
                      </a:r>
                    </a:p>
                  </a:txBody>
                  <a:tcPr marR="8802" marT="88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800" b="0" i="0" u="none" strike="noStrike">
                          <a:solidFill>
                            <a:srgbClr val="4A4A4A"/>
                          </a:solidFill>
                          <a:effectLst/>
                          <a:latin typeface="Inherit"/>
                        </a:rPr>
                        <a:t>No</a:t>
                      </a:r>
                    </a:p>
                  </a:txBody>
                  <a:tcPr marR="8802" marT="88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3547">
                <a:tc>
                  <a:txBody>
                    <a:bodyPr/>
                    <a:lstStyle/>
                    <a:p>
                      <a:pPr algn="l" fontAlgn="ctr"/>
                      <a:r>
                        <a:rPr lang="en-US" sz="1800" b="0" i="0" u="none" strike="noStrike">
                          <a:solidFill>
                            <a:srgbClr val="4A4A4A"/>
                          </a:solidFill>
                          <a:effectLst/>
                          <a:latin typeface="Inherit"/>
                        </a:rPr>
                        <a:t>Read length</a:t>
                      </a:r>
                    </a:p>
                  </a:txBody>
                  <a:tcPr marR="8802" marT="88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800" b="0" i="0" u="none" strike="noStrike">
                          <a:solidFill>
                            <a:srgbClr val="4A4A4A"/>
                          </a:solidFill>
                          <a:effectLst/>
                          <a:latin typeface="Inherit"/>
                        </a:rPr>
                        <a:t>Equal to RNA length</a:t>
                      </a:r>
                    </a:p>
                  </a:txBody>
                  <a:tcPr marR="8802" marT="88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800" b="0" i="0" u="none" strike="noStrike" dirty="0">
                          <a:solidFill>
                            <a:srgbClr val="4A4A4A"/>
                          </a:solidFill>
                          <a:effectLst/>
                          <a:latin typeface="Inherit"/>
                        </a:rPr>
                        <a:t>Enriched for full-length </a:t>
                      </a:r>
                      <a:r>
                        <a:rPr lang="en-US" sz="1800" b="0" i="0" u="none" strike="noStrike" dirty="0" err="1">
                          <a:solidFill>
                            <a:srgbClr val="4A4A4A"/>
                          </a:solidFill>
                          <a:effectLst/>
                          <a:latin typeface="Inherit"/>
                        </a:rPr>
                        <a:t>cDNA</a:t>
                      </a:r>
                      <a:endParaRPr lang="en-US" sz="1800" b="0" i="0" u="none" strike="noStrike" dirty="0">
                        <a:solidFill>
                          <a:srgbClr val="4A4A4A"/>
                        </a:solidFill>
                        <a:effectLst/>
                        <a:latin typeface="Inherit"/>
                      </a:endParaRPr>
                    </a:p>
                  </a:txBody>
                  <a:tcPr marR="8802" marT="88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800" b="0" i="0" u="none" strike="noStrike" dirty="0">
                          <a:solidFill>
                            <a:srgbClr val="4A4A4A"/>
                          </a:solidFill>
                          <a:effectLst/>
                          <a:latin typeface="Inherit"/>
                        </a:rPr>
                        <a:t>Enriched for full-length </a:t>
                      </a:r>
                      <a:r>
                        <a:rPr lang="en-US" sz="1800" b="0" i="0" u="none" strike="noStrike" dirty="0" err="1">
                          <a:solidFill>
                            <a:srgbClr val="4A4A4A"/>
                          </a:solidFill>
                          <a:effectLst/>
                          <a:latin typeface="Inherit"/>
                        </a:rPr>
                        <a:t>cDNA</a:t>
                      </a:r>
                      <a:endParaRPr lang="en-US" sz="1800" b="0" i="0" u="none" strike="noStrike" dirty="0">
                        <a:solidFill>
                          <a:srgbClr val="4A4A4A"/>
                        </a:solidFill>
                        <a:effectLst/>
                        <a:latin typeface="Inherit"/>
                      </a:endParaRPr>
                    </a:p>
                  </a:txBody>
                  <a:tcPr marR="8802" marT="88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543547">
                <a:tc>
                  <a:txBody>
                    <a:bodyPr/>
                    <a:lstStyle/>
                    <a:p>
                      <a:pPr algn="l" fontAlgn="ctr"/>
                      <a:r>
                        <a:rPr lang="en-US" sz="1800" b="0" i="0" u="none" strike="noStrike" dirty="0">
                          <a:solidFill>
                            <a:srgbClr val="4A4A4A"/>
                          </a:solidFill>
                          <a:effectLst/>
                          <a:latin typeface="Inherit"/>
                        </a:rPr>
                        <a:t>Typical # reads (</a:t>
                      </a:r>
                      <a:r>
                        <a:rPr lang="en-US" sz="1800" b="0" i="0" u="none" strike="noStrike" dirty="0" err="1">
                          <a:solidFill>
                            <a:srgbClr val="4A4A4A"/>
                          </a:solidFill>
                          <a:effectLst/>
                          <a:latin typeface="Inherit"/>
                        </a:rPr>
                        <a:t>MinION</a:t>
                      </a:r>
                      <a:r>
                        <a:rPr lang="en-US" sz="1800" b="0" i="0" u="none" strike="noStrike" dirty="0">
                          <a:solidFill>
                            <a:srgbClr val="4A4A4A"/>
                          </a:solidFill>
                          <a:effectLst/>
                          <a:latin typeface="Inherit"/>
                        </a:rPr>
                        <a:t>)</a:t>
                      </a:r>
                    </a:p>
                  </a:txBody>
                  <a:tcPr marR="8802" marT="88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800" b="0" i="0" u="none" strike="noStrike">
                          <a:solidFill>
                            <a:srgbClr val="4A4A4A"/>
                          </a:solidFill>
                          <a:effectLst/>
                          <a:latin typeface="Inherit"/>
                        </a:rPr>
                        <a:t>1 million</a:t>
                      </a:r>
                    </a:p>
                  </a:txBody>
                  <a:tcPr marR="8802" marT="88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800" b="0" i="0" u="none" strike="noStrike">
                          <a:solidFill>
                            <a:srgbClr val="4A4A4A"/>
                          </a:solidFill>
                          <a:effectLst/>
                          <a:latin typeface="Inherit"/>
                        </a:rPr>
                        <a:t>7 - 12 million</a:t>
                      </a:r>
                    </a:p>
                  </a:txBody>
                  <a:tcPr marR="8802" marT="88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ctr"/>
                      <a:r>
                        <a:rPr lang="en-US" sz="1800" b="0" i="0" u="none" strike="noStrike" dirty="0">
                          <a:solidFill>
                            <a:srgbClr val="4A4A4A"/>
                          </a:solidFill>
                          <a:effectLst/>
                          <a:latin typeface="Inherit"/>
                        </a:rPr>
                        <a:t>5 - 10 million</a:t>
                      </a:r>
                    </a:p>
                  </a:txBody>
                  <a:tcPr marR="8802" marT="8802"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090080689"/>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72029"/>
          </a:xfrm>
        </p:spPr>
        <p:txBody>
          <a:bodyPr>
            <a:noAutofit/>
          </a:bodyPr>
          <a:lstStyle/>
          <a:p>
            <a:r>
              <a:rPr lang="en-US" sz="3200" dirty="0" err="1" smtClean="0"/>
              <a:t>Nanopore</a:t>
            </a:r>
            <a:r>
              <a:rPr lang="en-US" sz="3200" dirty="0"/>
              <a:t> </a:t>
            </a:r>
            <a:r>
              <a:rPr lang="en-US" sz="3200" dirty="0" smtClean="0"/>
              <a:t>– direct RNA sequencing</a:t>
            </a:r>
            <a:endParaRPr lang="en-US" sz="3200" dirty="0"/>
          </a:p>
        </p:txBody>
      </p:sp>
      <p:sp>
        <p:nvSpPr>
          <p:cNvPr id="3" name="Content Placeholder 2"/>
          <p:cNvSpPr>
            <a:spLocks noGrp="1"/>
          </p:cNvSpPr>
          <p:nvPr>
            <p:ph idx="1"/>
          </p:nvPr>
        </p:nvSpPr>
        <p:spPr>
          <a:xfrm>
            <a:off x="5046133" y="6375402"/>
            <a:ext cx="3513667" cy="279400"/>
          </a:xfrm>
        </p:spPr>
        <p:txBody>
          <a:bodyPr>
            <a:normAutofit/>
          </a:bodyPr>
          <a:lstStyle/>
          <a:p>
            <a:pPr marL="0" indent="0">
              <a:buNone/>
            </a:pPr>
            <a:r>
              <a:rPr lang="en-US" sz="1200" dirty="0"/>
              <a:t>http://</a:t>
            </a:r>
            <a:r>
              <a:rPr lang="en-US" sz="1200" dirty="0" err="1"/>
              <a:t>biorxiv.org</a:t>
            </a:r>
            <a:r>
              <a:rPr lang="en-US" sz="1200" dirty="0"/>
              <a:t>/content/early/2016/08/12/068809</a:t>
            </a:r>
          </a:p>
        </p:txBody>
      </p:sp>
      <p:pic>
        <p:nvPicPr>
          <p:cNvPr id="4" name="Picture 3" descr="Screenshot 2017-03-29 22.02.5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8867" y="1337733"/>
            <a:ext cx="5308600" cy="4928444"/>
          </a:xfrm>
          <a:prstGeom prst="rect">
            <a:avLst/>
          </a:prstGeom>
        </p:spPr>
      </p:pic>
    </p:spTree>
    <p:extLst>
      <p:ext uri="{BB962C8B-B14F-4D97-AF65-F5344CB8AC3E}">
        <p14:creationId xmlns:p14="http://schemas.microsoft.com/office/powerpoint/2010/main" val="179165992"/>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1257469"/>
            <a:ext cx="8699500" cy="5078314"/>
          </a:xfrm>
          <a:prstGeom prst="rect">
            <a:avLst/>
          </a:prstGeom>
        </p:spPr>
        <p:txBody>
          <a:bodyPr wrap="square">
            <a:spAutoFit/>
          </a:bodyPr>
          <a:lstStyle/>
          <a:p>
            <a:r>
              <a:rPr lang="en-US" b="1" dirty="0" smtClean="0"/>
              <a:t>Cufflinks paper</a:t>
            </a:r>
            <a:r>
              <a:rPr lang="en-US" b="1" dirty="0"/>
              <a:t>: </a:t>
            </a:r>
            <a:r>
              <a:rPr lang="en-US" dirty="0" err="1" smtClean="0"/>
              <a:t>Trapnell</a:t>
            </a:r>
            <a:r>
              <a:rPr lang="en-US" dirty="0" smtClean="0"/>
              <a:t> C</a:t>
            </a:r>
            <a:r>
              <a:rPr lang="en-US" dirty="0"/>
              <a:t> </a:t>
            </a:r>
            <a:r>
              <a:rPr lang="en-US" dirty="0" smtClean="0"/>
              <a:t>et al., Transcript </a:t>
            </a:r>
            <a:r>
              <a:rPr lang="en-US" dirty="0"/>
              <a:t>assembly and quantification by RNA-</a:t>
            </a:r>
            <a:r>
              <a:rPr lang="en-US" dirty="0" err="1"/>
              <a:t>Seq</a:t>
            </a:r>
            <a:r>
              <a:rPr lang="en-US" dirty="0"/>
              <a:t> reveals </a:t>
            </a:r>
            <a:r>
              <a:rPr lang="en-US" dirty="0" err="1"/>
              <a:t>unannotated</a:t>
            </a:r>
            <a:r>
              <a:rPr lang="en-US" dirty="0"/>
              <a:t> transcripts and isoform switching during cell differentiation. </a:t>
            </a:r>
            <a:r>
              <a:rPr lang="en-US" dirty="0" smtClean="0"/>
              <a:t>Nat </a:t>
            </a:r>
            <a:r>
              <a:rPr lang="en-US" dirty="0" err="1" smtClean="0"/>
              <a:t>Biotechnol</a:t>
            </a:r>
            <a:r>
              <a:rPr lang="en-US" dirty="0" smtClean="0"/>
              <a:t>. 2010, 28, </a:t>
            </a:r>
            <a:r>
              <a:rPr lang="en-US" dirty="0"/>
              <a:t>511–5</a:t>
            </a:r>
            <a:r>
              <a:rPr lang="en-US" dirty="0" smtClean="0"/>
              <a:t>.</a:t>
            </a:r>
          </a:p>
          <a:p>
            <a:endParaRPr lang="en-US" dirty="0" smtClean="0"/>
          </a:p>
          <a:p>
            <a:r>
              <a:rPr lang="en-US" b="1" dirty="0" err="1" smtClean="0"/>
              <a:t>Tophat</a:t>
            </a:r>
            <a:r>
              <a:rPr lang="en-US" b="1" dirty="0" smtClean="0"/>
              <a:t>-Cufflinks-</a:t>
            </a:r>
            <a:r>
              <a:rPr lang="en-US" b="1" dirty="0" err="1" smtClean="0"/>
              <a:t>Cuffdiff</a:t>
            </a:r>
            <a:r>
              <a:rPr lang="en-US" b="1" dirty="0"/>
              <a:t>-</a:t>
            </a:r>
            <a:r>
              <a:rPr lang="en-US" b="1" dirty="0" err="1" smtClean="0"/>
              <a:t>CummeRbund</a:t>
            </a:r>
            <a:r>
              <a:rPr lang="en-US" b="1" dirty="0" smtClean="0"/>
              <a:t> protocol: </a:t>
            </a:r>
            <a:r>
              <a:rPr lang="en-US" dirty="0" err="1" smtClean="0"/>
              <a:t>Trapnell</a:t>
            </a:r>
            <a:r>
              <a:rPr lang="en-US" dirty="0"/>
              <a:t> </a:t>
            </a:r>
            <a:r>
              <a:rPr lang="en-US" dirty="0" smtClean="0"/>
              <a:t>C et al., </a:t>
            </a:r>
            <a:r>
              <a:rPr lang="en-US" dirty="0"/>
              <a:t>Differential gene and transcript expression analysis of RNA-</a:t>
            </a:r>
            <a:r>
              <a:rPr lang="en-US" dirty="0" err="1"/>
              <a:t>seq</a:t>
            </a:r>
            <a:r>
              <a:rPr lang="en-US" dirty="0"/>
              <a:t> experiments with </a:t>
            </a:r>
            <a:r>
              <a:rPr lang="en-US" dirty="0" err="1"/>
              <a:t>TopHat</a:t>
            </a:r>
            <a:r>
              <a:rPr lang="en-US" dirty="0"/>
              <a:t> and Cufflinks. </a:t>
            </a:r>
            <a:r>
              <a:rPr lang="en-US" dirty="0" smtClean="0"/>
              <a:t>Nat Protocols. 2012, 7, </a:t>
            </a:r>
            <a:r>
              <a:rPr lang="en-US" dirty="0"/>
              <a:t>562–578</a:t>
            </a:r>
            <a:r>
              <a:rPr lang="en-US" dirty="0" smtClean="0"/>
              <a:t>.</a:t>
            </a:r>
          </a:p>
          <a:p>
            <a:endParaRPr lang="en-US" dirty="0" smtClean="0"/>
          </a:p>
          <a:p>
            <a:r>
              <a:rPr lang="en-US" b="1" dirty="0" smtClean="0"/>
              <a:t>Trinity paper</a:t>
            </a:r>
            <a:r>
              <a:rPr lang="en-US" dirty="0" smtClean="0"/>
              <a:t>: </a:t>
            </a:r>
            <a:r>
              <a:rPr lang="en-US" dirty="0" err="1" smtClean="0"/>
              <a:t>Grabherr</a:t>
            </a:r>
            <a:r>
              <a:rPr lang="en-US" dirty="0" smtClean="0"/>
              <a:t> MG et al., </a:t>
            </a:r>
            <a:r>
              <a:rPr lang="en-US" dirty="0"/>
              <a:t>Full-length </a:t>
            </a:r>
            <a:r>
              <a:rPr lang="en-US" dirty="0" err="1"/>
              <a:t>transcriptome</a:t>
            </a:r>
            <a:r>
              <a:rPr lang="en-US" dirty="0"/>
              <a:t> assembly from RNA-</a:t>
            </a:r>
            <a:r>
              <a:rPr lang="en-US" dirty="0" err="1"/>
              <a:t>seq</a:t>
            </a:r>
            <a:r>
              <a:rPr lang="en-US" dirty="0"/>
              <a:t> data without a reference genome. Nat </a:t>
            </a:r>
            <a:r>
              <a:rPr lang="en-US" dirty="0" err="1"/>
              <a:t>Biotechnol</a:t>
            </a:r>
            <a:r>
              <a:rPr lang="en-US" dirty="0"/>
              <a:t>. </a:t>
            </a:r>
            <a:r>
              <a:rPr lang="en-US" dirty="0" smtClean="0"/>
              <a:t>2011, 29:</a:t>
            </a:r>
            <a:r>
              <a:rPr lang="en-US" dirty="0"/>
              <a:t>644-52. </a:t>
            </a:r>
            <a:endParaRPr lang="en-US" dirty="0" smtClean="0"/>
          </a:p>
          <a:p>
            <a:endParaRPr lang="en-US" dirty="0"/>
          </a:p>
          <a:p>
            <a:r>
              <a:rPr lang="en-US" b="1" dirty="0"/>
              <a:t>Protocol for using </a:t>
            </a:r>
            <a:r>
              <a:rPr lang="en-US" b="1" dirty="0" smtClean="0"/>
              <a:t>Trinity</a:t>
            </a:r>
            <a:r>
              <a:rPr lang="en-US" dirty="0" smtClean="0"/>
              <a:t>: Haas BJ et al., </a:t>
            </a:r>
            <a:r>
              <a:rPr lang="en-US" dirty="0"/>
              <a:t>De novo transcript sequence reconstruction from RNA-</a:t>
            </a:r>
            <a:r>
              <a:rPr lang="en-US" dirty="0" err="1"/>
              <a:t>seq</a:t>
            </a:r>
            <a:r>
              <a:rPr lang="en-US" dirty="0"/>
              <a:t> using the Trinity platform for reference generation and analysis. Nat </a:t>
            </a:r>
            <a:r>
              <a:rPr lang="en-US" dirty="0" err="1"/>
              <a:t>Protoc</a:t>
            </a:r>
            <a:r>
              <a:rPr lang="en-US" dirty="0"/>
              <a:t>. </a:t>
            </a:r>
            <a:r>
              <a:rPr lang="en-US" dirty="0" smtClean="0"/>
              <a:t>2013, 8:</a:t>
            </a:r>
            <a:r>
              <a:rPr lang="en-US" dirty="0"/>
              <a:t>1494-512</a:t>
            </a:r>
            <a:r>
              <a:rPr lang="en-US" dirty="0" smtClean="0"/>
              <a:t>.</a:t>
            </a:r>
          </a:p>
          <a:p>
            <a:endParaRPr lang="en-US" dirty="0"/>
          </a:p>
          <a:p>
            <a:r>
              <a:rPr lang="en-US" b="1" dirty="0" smtClean="0"/>
              <a:t>Performance </a:t>
            </a:r>
            <a:r>
              <a:rPr lang="en-US" b="1" dirty="0"/>
              <a:t>tuning of </a:t>
            </a:r>
            <a:r>
              <a:rPr lang="en-US" b="1" dirty="0" smtClean="0"/>
              <a:t>Trinity</a:t>
            </a:r>
            <a:r>
              <a:rPr lang="en-US" dirty="0" smtClean="0"/>
              <a:t>: </a:t>
            </a:r>
            <a:r>
              <a:rPr lang="en-US" dirty="0" err="1" smtClean="0"/>
              <a:t>Henschel</a:t>
            </a:r>
            <a:r>
              <a:rPr lang="en-US" dirty="0" smtClean="0"/>
              <a:t> R et al., </a:t>
            </a:r>
            <a:r>
              <a:rPr lang="en-US" dirty="0"/>
              <a:t>Trinity RNA-</a:t>
            </a:r>
            <a:r>
              <a:rPr lang="en-US" dirty="0" err="1"/>
              <a:t>Seq</a:t>
            </a:r>
            <a:r>
              <a:rPr lang="en-US" dirty="0"/>
              <a:t> assembler performance optimization. XSEDE 2012 Proceedings of the 1st Conference of the Extreme Science and Engineering Discovery Environment: Bridging from the </a:t>
            </a:r>
            <a:r>
              <a:rPr lang="en-US" dirty="0" err="1"/>
              <a:t>eXtreme</a:t>
            </a:r>
            <a:r>
              <a:rPr lang="en-US" dirty="0"/>
              <a:t> to the campus and beyond</a:t>
            </a:r>
            <a:r>
              <a:rPr lang="en-US" dirty="0" smtClean="0"/>
              <a:t>.</a:t>
            </a:r>
          </a:p>
        </p:txBody>
      </p:sp>
      <p:sp>
        <p:nvSpPr>
          <p:cNvPr id="4" name="Title 3"/>
          <p:cNvSpPr>
            <a:spLocks noGrp="1"/>
          </p:cNvSpPr>
          <p:nvPr>
            <p:ph type="title" idx="4294967295"/>
          </p:nvPr>
        </p:nvSpPr>
        <p:spPr>
          <a:xfrm>
            <a:off x="457200" y="274638"/>
            <a:ext cx="8229600" cy="677862"/>
          </a:xfrm>
        </p:spPr>
        <p:txBody>
          <a:bodyPr>
            <a:normAutofit/>
          </a:bodyPr>
          <a:lstStyle/>
          <a:p>
            <a:r>
              <a:rPr lang="en-US" sz="3200" dirty="0" smtClean="0"/>
              <a:t>References</a:t>
            </a:r>
            <a:endParaRPr lang="en-US" sz="3200" dirty="0"/>
          </a:p>
        </p:txBody>
      </p:sp>
    </p:spTree>
    <p:extLst>
      <p:ext uri="{BB962C8B-B14F-4D97-AF65-F5344CB8AC3E}">
        <p14:creationId xmlns:p14="http://schemas.microsoft.com/office/powerpoint/2010/main" val="237874747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229554" y="2280405"/>
            <a:ext cx="4515296" cy="2068325"/>
            <a:chOff x="2638709" y="3004305"/>
            <a:chExt cx="4515296" cy="2068325"/>
          </a:xfrm>
        </p:grpSpPr>
        <p:sp>
          <p:nvSpPr>
            <p:cNvPr id="325" name="Parallelogram 324"/>
            <p:cNvSpPr/>
            <p:nvPr/>
          </p:nvSpPr>
          <p:spPr>
            <a:xfrm>
              <a:off x="5184344" y="3021549"/>
              <a:ext cx="1969661" cy="1810853"/>
            </a:xfrm>
            <a:prstGeom prst="parallelogram">
              <a:avLst>
                <a:gd name="adj" fmla="val 69947"/>
              </a:avLst>
            </a:pr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4" name="Parallelogram 323"/>
            <p:cNvSpPr/>
            <p:nvPr/>
          </p:nvSpPr>
          <p:spPr>
            <a:xfrm>
              <a:off x="4648523" y="3004306"/>
              <a:ext cx="1368350" cy="1821694"/>
            </a:xfrm>
            <a:prstGeom prst="parallelogram">
              <a:avLst>
                <a:gd name="adj" fmla="val 59789"/>
              </a:avLst>
            </a:pr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2" name="Parallelogram 321"/>
            <p:cNvSpPr/>
            <p:nvPr/>
          </p:nvSpPr>
          <p:spPr>
            <a:xfrm flipH="1">
              <a:off x="2638709" y="3004305"/>
              <a:ext cx="1958934" cy="1821695"/>
            </a:xfrm>
            <a:prstGeom prst="parallelogram">
              <a:avLst>
                <a:gd name="adj" fmla="val 51311"/>
              </a:avLst>
            </a:prstGeom>
            <a:solidFill>
              <a:schemeClr val="accent5">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6" name="Oval 315"/>
            <p:cNvSpPr/>
            <p:nvPr/>
          </p:nvSpPr>
          <p:spPr>
            <a:xfrm>
              <a:off x="3386832" y="4795240"/>
              <a:ext cx="198967" cy="216879"/>
            </a:xfrm>
            <a:prstGeom prst="ellips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8" name="Rectangle 317"/>
            <p:cNvSpPr/>
            <p:nvPr/>
          </p:nvSpPr>
          <p:spPr>
            <a:xfrm flipV="1">
              <a:off x="3547449" y="4837162"/>
              <a:ext cx="1083734" cy="129681"/>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0" name="Rectangle 319"/>
            <p:cNvSpPr/>
            <p:nvPr/>
          </p:nvSpPr>
          <p:spPr>
            <a:xfrm flipV="1">
              <a:off x="4634011" y="4837162"/>
              <a:ext cx="558801" cy="131265"/>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1" name="Rectangle 320"/>
            <p:cNvSpPr/>
            <p:nvPr/>
          </p:nvSpPr>
          <p:spPr>
            <a:xfrm flipV="1">
              <a:off x="5188579" y="4837162"/>
              <a:ext cx="711200" cy="131266"/>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6" name="TextBox 325"/>
            <p:cNvSpPr txBox="1"/>
            <p:nvPr/>
          </p:nvSpPr>
          <p:spPr>
            <a:xfrm>
              <a:off x="3087446" y="4703298"/>
              <a:ext cx="352606" cy="369332"/>
            </a:xfrm>
            <a:prstGeom prst="rect">
              <a:avLst/>
            </a:prstGeom>
            <a:noFill/>
          </p:spPr>
          <p:txBody>
            <a:bodyPr wrap="none" rtlCol="0">
              <a:spAutoFit/>
            </a:bodyPr>
            <a:lstStyle/>
            <a:p>
              <a:r>
                <a:rPr lang="en-US" dirty="0" smtClean="0"/>
                <a:t>5'</a:t>
              </a:r>
              <a:endParaRPr lang="en-US" dirty="0"/>
            </a:p>
          </p:txBody>
        </p:sp>
        <p:sp>
          <p:nvSpPr>
            <p:cNvPr id="327" name="TextBox 326"/>
            <p:cNvSpPr txBox="1"/>
            <p:nvPr/>
          </p:nvSpPr>
          <p:spPr>
            <a:xfrm>
              <a:off x="5865911" y="4701595"/>
              <a:ext cx="1072604" cy="369332"/>
            </a:xfrm>
            <a:prstGeom prst="rect">
              <a:avLst/>
            </a:prstGeom>
            <a:noFill/>
          </p:spPr>
          <p:txBody>
            <a:bodyPr wrap="none" rtlCol="0">
              <a:spAutoFit/>
            </a:bodyPr>
            <a:lstStyle/>
            <a:p>
              <a:r>
                <a:rPr lang="en-US" dirty="0" smtClean="0"/>
                <a:t>AAAAA 3'</a:t>
              </a:r>
              <a:endParaRPr lang="en-US" dirty="0"/>
            </a:p>
          </p:txBody>
        </p:sp>
      </p:grpSp>
      <p:sp>
        <p:nvSpPr>
          <p:cNvPr id="2" name="Title 1"/>
          <p:cNvSpPr>
            <a:spLocks noGrp="1"/>
          </p:cNvSpPr>
          <p:nvPr>
            <p:ph type="title" idx="4294967295"/>
          </p:nvPr>
        </p:nvSpPr>
        <p:spPr>
          <a:xfrm>
            <a:off x="1143001" y="228600"/>
            <a:ext cx="7251700" cy="825499"/>
          </a:xfrm>
        </p:spPr>
        <p:txBody>
          <a:bodyPr>
            <a:normAutofit fontScale="90000"/>
          </a:bodyPr>
          <a:lstStyle/>
          <a:p>
            <a:r>
              <a:rPr lang="en-US" sz="3200" dirty="0" smtClean="0"/>
              <a:t>Alternative splicing</a:t>
            </a:r>
            <a:endParaRPr lang="en-US" sz="3200" dirty="0"/>
          </a:p>
        </p:txBody>
      </p:sp>
      <p:sp>
        <p:nvSpPr>
          <p:cNvPr id="238" name="Oval 237"/>
          <p:cNvSpPr/>
          <p:nvPr/>
        </p:nvSpPr>
        <p:spPr>
          <a:xfrm>
            <a:off x="2528940" y="3151010"/>
            <a:ext cx="198967" cy="216879"/>
          </a:xfrm>
          <a:prstGeom prst="ellips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9" name="Oval 238"/>
          <p:cNvSpPr/>
          <p:nvPr/>
        </p:nvSpPr>
        <p:spPr>
          <a:xfrm>
            <a:off x="1992412" y="2108439"/>
            <a:ext cx="198967" cy="216879"/>
          </a:xfrm>
          <a:prstGeom prst="ellips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42" name="Straight Connector 241"/>
          <p:cNvCxnSpPr/>
          <p:nvPr/>
        </p:nvCxnSpPr>
        <p:spPr>
          <a:xfrm flipV="1">
            <a:off x="1965987" y="1360641"/>
            <a:ext cx="5067300" cy="119"/>
          </a:xfrm>
          <a:prstGeom prst="line">
            <a:avLst/>
          </a:prstGeom>
          <a:ln w="571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44" name="Rectangle 243"/>
          <p:cNvSpPr/>
          <p:nvPr/>
        </p:nvSpPr>
        <p:spPr>
          <a:xfrm flipV="1">
            <a:off x="2170250" y="2153308"/>
            <a:ext cx="1083734" cy="129681"/>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5" name="Rectangle 244"/>
          <p:cNvSpPr/>
          <p:nvPr/>
        </p:nvSpPr>
        <p:spPr>
          <a:xfrm flipV="1">
            <a:off x="3253984" y="2153307"/>
            <a:ext cx="651933" cy="129682"/>
          </a:xfrm>
          <a:prstGeom prst="rect">
            <a:avLst/>
          </a:prstGeom>
          <a:solidFill>
            <a:schemeClr val="tx1">
              <a:lumMod val="65000"/>
              <a:lumOff val="3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6" name="Rectangle 245"/>
          <p:cNvSpPr/>
          <p:nvPr/>
        </p:nvSpPr>
        <p:spPr>
          <a:xfrm flipV="1">
            <a:off x="3905917" y="2153375"/>
            <a:ext cx="711200" cy="131348"/>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7" name="Rectangle 246"/>
          <p:cNvSpPr/>
          <p:nvPr/>
        </p:nvSpPr>
        <p:spPr>
          <a:xfrm flipV="1">
            <a:off x="4617117" y="2153425"/>
            <a:ext cx="431800" cy="129446"/>
          </a:xfrm>
          <a:prstGeom prst="rect">
            <a:avLst/>
          </a:prstGeom>
          <a:solidFill>
            <a:schemeClr val="tx1">
              <a:lumMod val="65000"/>
              <a:lumOff val="3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8" name="Rectangle 247"/>
          <p:cNvSpPr/>
          <p:nvPr/>
        </p:nvSpPr>
        <p:spPr>
          <a:xfrm flipV="1">
            <a:off x="5048917" y="2153306"/>
            <a:ext cx="558801" cy="127099"/>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Rectangle 268"/>
          <p:cNvSpPr/>
          <p:nvPr/>
        </p:nvSpPr>
        <p:spPr>
          <a:xfrm flipV="1">
            <a:off x="6039518" y="2153374"/>
            <a:ext cx="711200" cy="129571"/>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1" name="Rectangle 270"/>
          <p:cNvSpPr/>
          <p:nvPr/>
        </p:nvSpPr>
        <p:spPr>
          <a:xfrm flipV="1">
            <a:off x="5607718" y="2153425"/>
            <a:ext cx="431800" cy="129446"/>
          </a:xfrm>
          <a:prstGeom prst="rect">
            <a:avLst/>
          </a:prstGeom>
          <a:solidFill>
            <a:schemeClr val="tx1">
              <a:lumMod val="65000"/>
              <a:lumOff val="3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4" name="Rectangle 273"/>
          <p:cNvSpPr/>
          <p:nvPr/>
        </p:nvSpPr>
        <p:spPr>
          <a:xfrm flipV="1">
            <a:off x="2689557" y="3192932"/>
            <a:ext cx="1083734" cy="129681"/>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0" name="Rectangle 279"/>
          <p:cNvSpPr/>
          <p:nvPr/>
        </p:nvSpPr>
        <p:spPr>
          <a:xfrm flipV="1">
            <a:off x="3769058" y="3192931"/>
            <a:ext cx="711200" cy="129682"/>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1" name="Rectangle 280"/>
          <p:cNvSpPr/>
          <p:nvPr/>
        </p:nvSpPr>
        <p:spPr>
          <a:xfrm flipV="1">
            <a:off x="4465746" y="3192932"/>
            <a:ext cx="558801" cy="131265"/>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Rectangle 285"/>
          <p:cNvSpPr/>
          <p:nvPr/>
        </p:nvSpPr>
        <p:spPr>
          <a:xfrm flipV="1">
            <a:off x="5020314" y="3192932"/>
            <a:ext cx="711200" cy="131266"/>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8" name="Parallelogram 287"/>
          <p:cNvSpPr/>
          <p:nvPr/>
        </p:nvSpPr>
        <p:spPr>
          <a:xfrm flipH="1">
            <a:off x="2170245" y="2297648"/>
            <a:ext cx="1574801" cy="895283"/>
          </a:xfrm>
          <a:prstGeom prst="parallelogram">
            <a:avLst>
              <a:gd name="adj" fmla="val 54619"/>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0" name="Parallelogram 289"/>
          <p:cNvSpPr/>
          <p:nvPr/>
        </p:nvSpPr>
        <p:spPr>
          <a:xfrm>
            <a:off x="3760593" y="2293373"/>
            <a:ext cx="856524" cy="899559"/>
          </a:xfrm>
          <a:prstGeom prst="parallelogram">
            <a:avLst>
              <a:gd name="adj" fmla="val 19208"/>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99" name="Parallelogram 298"/>
          <p:cNvSpPr/>
          <p:nvPr/>
        </p:nvSpPr>
        <p:spPr>
          <a:xfrm>
            <a:off x="4480258" y="2291455"/>
            <a:ext cx="1127460" cy="901476"/>
          </a:xfrm>
          <a:prstGeom prst="parallelogram">
            <a:avLst>
              <a:gd name="adj" fmla="val 63993"/>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0" name="Parallelogram 299"/>
          <p:cNvSpPr/>
          <p:nvPr/>
        </p:nvSpPr>
        <p:spPr>
          <a:xfrm>
            <a:off x="5041479" y="2297649"/>
            <a:ext cx="1692303" cy="895283"/>
          </a:xfrm>
          <a:prstGeom prst="parallelogram">
            <a:avLst>
              <a:gd name="adj" fmla="val 111932"/>
            </a:avLst>
          </a:prstGeom>
          <a:solidFill>
            <a:schemeClr val="accent6">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1" name="TextBox 300"/>
          <p:cNvSpPr txBox="1"/>
          <p:nvPr/>
        </p:nvSpPr>
        <p:spPr>
          <a:xfrm>
            <a:off x="2441183" y="1836068"/>
            <a:ext cx="642499" cy="369332"/>
          </a:xfrm>
          <a:prstGeom prst="rect">
            <a:avLst/>
          </a:prstGeom>
          <a:noFill/>
        </p:spPr>
        <p:txBody>
          <a:bodyPr wrap="none" rtlCol="0">
            <a:spAutoFit/>
          </a:bodyPr>
          <a:lstStyle/>
          <a:p>
            <a:r>
              <a:rPr lang="en-US" dirty="0" smtClean="0">
                <a:solidFill>
                  <a:schemeClr val="accent6">
                    <a:lumMod val="75000"/>
                  </a:schemeClr>
                </a:solidFill>
              </a:rPr>
              <a:t>exon</a:t>
            </a:r>
            <a:endParaRPr lang="en-US" dirty="0">
              <a:solidFill>
                <a:schemeClr val="accent6">
                  <a:lumMod val="75000"/>
                </a:schemeClr>
              </a:solidFill>
            </a:endParaRPr>
          </a:p>
        </p:txBody>
      </p:sp>
      <p:sp>
        <p:nvSpPr>
          <p:cNvPr id="304" name="TextBox 303"/>
          <p:cNvSpPr txBox="1"/>
          <p:nvPr/>
        </p:nvSpPr>
        <p:spPr>
          <a:xfrm>
            <a:off x="3204325" y="1836068"/>
            <a:ext cx="759718" cy="369332"/>
          </a:xfrm>
          <a:prstGeom prst="rect">
            <a:avLst/>
          </a:prstGeom>
          <a:noFill/>
        </p:spPr>
        <p:txBody>
          <a:bodyPr wrap="none" rtlCol="0">
            <a:spAutoFit/>
          </a:bodyPr>
          <a:lstStyle/>
          <a:p>
            <a:r>
              <a:rPr lang="en-US" dirty="0" smtClean="0">
                <a:solidFill>
                  <a:schemeClr val="tx1">
                    <a:lumMod val="65000"/>
                    <a:lumOff val="35000"/>
                  </a:schemeClr>
                </a:solidFill>
              </a:rPr>
              <a:t>intron</a:t>
            </a:r>
            <a:endParaRPr lang="en-US" dirty="0">
              <a:solidFill>
                <a:schemeClr val="tx1">
                  <a:lumMod val="65000"/>
                  <a:lumOff val="35000"/>
                </a:schemeClr>
              </a:solidFill>
            </a:endParaRPr>
          </a:p>
        </p:txBody>
      </p:sp>
      <p:sp>
        <p:nvSpPr>
          <p:cNvPr id="305" name="TextBox 304"/>
          <p:cNvSpPr txBox="1"/>
          <p:nvPr/>
        </p:nvSpPr>
        <p:spPr>
          <a:xfrm>
            <a:off x="6699920" y="2016497"/>
            <a:ext cx="1072604" cy="369332"/>
          </a:xfrm>
          <a:prstGeom prst="rect">
            <a:avLst/>
          </a:prstGeom>
          <a:noFill/>
        </p:spPr>
        <p:txBody>
          <a:bodyPr wrap="none" rtlCol="0">
            <a:spAutoFit/>
          </a:bodyPr>
          <a:lstStyle/>
          <a:p>
            <a:r>
              <a:rPr lang="en-US" dirty="0" smtClean="0"/>
              <a:t>AAAAA 3'</a:t>
            </a:r>
            <a:endParaRPr lang="en-US" dirty="0"/>
          </a:p>
        </p:txBody>
      </p:sp>
      <p:sp>
        <p:nvSpPr>
          <p:cNvPr id="306" name="TextBox 305"/>
          <p:cNvSpPr txBox="1"/>
          <p:nvPr/>
        </p:nvSpPr>
        <p:spPr>
          <a:xfrm>
            <a:off x="1693026" y="2016497"/>
            <a:ext cx="352606" cy="369332"/>
          </a:xfrm>
          <a:prstGeom prst="rect">
            <a:avLst/>
          </a:prstGeom>
          <a:noFill/>
        </p:spPr>
        <p:txBody>
          <a:bodyPr wrap="none" rtlCol="0">
            <a:spAutoFit/>
          </a:bodyPr>
          <a:lstStyle/>
          <a:p>
            <a:r>
              <a:rPr lang="en-US" dirty="0" smtClean="0"/>
              <a:t>5'</a:t>
            </a:r>
            <a:endParaRPr lang="en-US" dirty="0"/>
          </a:p>
        </p:txBody>
      </p:sp>
      <p:sp>
        <p:nvSpPr>
          <p:cNvPr id="307" name="TextBox 306"/>
          <p:cNvSpPr txBox="1"/>
          <p:nvPr/>
        </p:nvSpPr>
        <p:spPr>
          <a:xfrm>
            <a:off x="2229554" y="3059068"/>
            <a:ext cx="352606" cy="369332"/>
          </a:xfrm>
          <a:prstGeom prst="rect">
            <a:avLst/>
          </a:prstGeom>
          <a:noFill/>
        </p:spPr>
        <p:txBody>
          <a:bodyPr wrap="none" rtlCol="0">
            <a:spAutoFit/>
          </a:bodyPr>
          <a:lstStyle/>
          <a:p>
            <a:r>
              <a:rPr lang="en-US" dirty="0" smtClean="0"/>
              <a:t>5'</a:t>
            </a:r>
            <a:endParaRPr lang="en-US" dirty="0"/>
          </a:p>
        </p:txBody>
      </p:sp>
      <p:sp>
        <p:nvSpPr>
          <p:cNvPr id="308" name="TextBox 307"/>
          <p:cNvSpPr txBox="1"/>
          <p:nvPr/>
        </p:nvSpPr>
        <p:spPr>
          <a:xfrm>
            <a:off x="5697646" y="3057365"/>
            <a:ext cx="1072604" cy="369332"/>
          </a:xfrm>
          <a:prstGeom prst="rect">
            <a:avLst/>
          </a:prstGeom>
          <a:noFill/>
        </p:spPr>
        <p:txBody>
          <a:bodyPr wrap="none" rtlCol="0">
            <a:spAutoFit/>
          </a:bodyPr>
          <a:lstStyle/>
          <a:p>
            <a:r>
              <a:rPr lang="en-US" dirty="0" smtClean="0"/>
              <a:t>AAAAA 3'</a:t>
            </a:r>
            <a:endParaRPr lang="en-US" dirty="0"/>
          </a:p>
        </p:txBody>
      </p:sp>
      <p:sp>
        <p:nvSpPr>
          <p:cNvPr id="309" name="TextBox 308"/>
          <p:cNvSpPr txBox="1"/>
          <p:nvPr/>
        </p:nvSpPr>
        <p:spPr>
          <a:xfrm>
            <a:off x="260307" y="1117108"/>
            <a:ext cx="1254971" cy="461665"/>
          </a:xfrm>
          <a:prstGeom prst="rect">
            <a:avLst/>
          </a:prstGeom>
          <a:noFill/>
        </p:spPr>
        <p:txBody>
          <a:bodyPr wrap="none" rtlCol="0">
            <a:spAutoFit/>
          </a:bodyPr>
          <a:lstStyle/>
          <a:p>
            <a:r>
              <a:rPr lang="en-US" sz="2400" dirty="0" smtClean="0"/>
              <a:t>Genome</a:t>
            </a:r>
            <a:endParaRPr lang="en-US" sz="2400" dirty="0"/>
          </a:p>
        </p:txBody>
      </p:sp>
      <p:cxnSp>
        <p:nvCxnSpPr>
          <p:cNvPr id="310" name="Straight Arrow Connector 309"/>
          <p:cNvCxnSpPr/>
          <p:nvPr/>
        </p:nvCxnSpPr>
        <p:spPr>
          <a:xfrm>
            <a:off x="4298554" y="1468177"/>
            <a:ext cx="0" cy="474133"/>
          </a:xfrm>
          <a:prstGeom prst="straightConnector1">
            <a:avLst/>
          </a:prstGeom>
          <a:ln w="38100" cmpd="sng">
            <a:solidFill>
              <a:schemeClr val="bg1">
                <a:lumMod val="50000"/>
              </a:schemeClr>
            </a:solidFill>
            <a:headEnd type="none"/>
            <a:tailEnd type="arrow"/>
          </a:ln>
          <a:effectLst/>
        </p:spPr>
        <p:style>
          <a:lnRef idx="2">
            <a:schemeClr val="accent1"/>
          </a:lnRef>
          <a:fillRef idx="0">
            <a:schemeClr val="accent1"/>
          </a:fillRef>
          <a:effectRef idx="1">
            <a:schemeClr val="accent1"/>
          </a:effectRef>
          <a:fontRef idx="minor">
            <a:schemeClr val="tx1"/>
          </a:fontRef>
        </p:style>
      </p:cxnSp>
      <p:sp>
        <p:nvSpPr>
          <p:cNvPr id="311" name="TextBox 310"/>
          <p:cNvSpPr txBox="1"/>
          <p:nvPr/>
        </p:nvSpPr>
        <p:spPr>
          <a:xfrm>
            <a:off x="2799954" y="1468177"/>
            <a:ext cx="1388534" cy="369332"/>
          </a:xfrm>
          <a:prstGeom prst="rect">
            <a:avLst/>
          </a:prstGeom>
          <a:noFill/>
        </p:spPr>
        <p:txBody>
          <a:bodyPr wrap="none" rtlCol="0">
            <a:spAutoFit/>
          </a:bodyPr>
          <a:lstStyle/>
          <a:p>
            <a:r>
              <a:rPr lang="en-US" dirty="0" smtClean="0"/>
              <a:t>transcription</a:t>
            </a:r>
            <a:endParaRPr lang="en-US" dirty="0"/>
          </a:p>
        </p:txBody>
      </p:sp>
      <p:sp>
        <p:nvSpPr>
          <p:cNvPr id="312" name="TextBox 311"/>
          <p:cNvSpPr txBox="1"/>
          <p:nvPr/>
        </p:nvSpPr>
        <p:spPr>
          <a:xfrm>
            <a:off x="260307" y="1977208"/>
            <a:ext cx="1492716" cy="461665"/>
          </a:xfrm>
          <a:prstGeom prst="rect">
            <a:avLst/>
          </a:prstGeom>
          <a:noFill/>
        </p:spPr>
        <p:txBody>
          <a:bodyPr wrap="none" rtlCol="0">
            <a:spAutoFit/>
          </a:bodyPr>
          <a:lstStyle/>
          <a:p>
            <a:r>
              <a:rPr lang="en-US" sz="2400" dirty="0" smtClean="0"/>
              <a:t>Pre-mRNA</a:t>
            </a:r>
            <a:endParaRPr lang="en-US" sz="2400" dirty="0"/>
          </a:p>
        </p:txBody>
      </p:sp>
      <p:sp>
        <p:nvSpPr>
          <p:cNvPr id="313" name="TextBox 312"/>
          <p:cNvSpPr txBox="1"/>
          <p:nvPr/>
        </p:nvSpPr>
        <p:spPr>
          <a:xfrm>
            <a:off x="260307" y="2761944"/>
            <a:ext cx="1397438" cy="830997"/>
          </a:xfrm>
          <a:prstGeom prst="rect">
            <a:avLst/>
          </a:prstGeom>
          <a:noFill/>
        </p:spPr>
        <p:txBody>
          <a:bodyPr wrap="none" rtlCol="0">
            <a:spAutoFit/>
          </a:bodyPr>
          <a:lstStyle/>
          <a:p>
            <a:r>
              <a:rPr lang="en-US" sz="2400" dirty="0" smtClean="0"/>
              <a:t>mRNA</a:t>
            </a:r>
          </a:p>
          <a:p>
            <a:r>
              <a:rPr lang="en-US" sz="2400" dirty="0" smtClean="0"/>
              <a:t>transcript</a:t>
            </a:r>
            <a:endParaRPr lang="en-US" sz="2400" dirty="0"/>
          </a:p>
        </p:txBody>
      </p:sp>
      <p:grpSp>
        <p:nvGrpSpPr>
          <p:cNvPr id="6" name="Group 5"/>
          <p:cNvGrpSpPr/>
          <p:nvPr/>
        </p:nvGrpSpPr>
        <p:grpSpPr>
          <a:xfrm>
            <a:off x="2225324" y="4524412"/>
            <a:ext cx="4954081" cy="2284276"/>
            <a:chOff x="2225324" y="4524412"/>
            <a:chExt cx="4954081" cy="2284276"/>
          </a:xfrm>
        </p:grpSpPr>
        <p:pic>
          <p:nvPicPr>
            <p:cNvPr id="4" name="Picture 3" descr="Screenshot 2016-04-18 11.48.3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25324" y="4524412"/>
              <a:ext cx="4954081" cy="1968175"/>
            </a:xfrm>
            <a:prstGeom prst="rect">
              <a:avLst/>
            </a:prstGeom>
          </p:spPr>
        </p:pic>
        <p:sp>
          <p:nvSpPr>
            <p:cNvPr id="5" name="TextBox 4"/>
            <p:cNvSpPr txBox="1"/>
            <p:nvPr/>
          </p:nvSpPr>
          <p:spPr>
            <a:xfrm>
              <a:off x="2764929" y="6470134"/>
              <a:ext cx="3909043" cy="338554"/>
            </a:xfrm>
            <a:prstGeom prst="rect">
              <a:avLst/>
            </a:prstGeom>
            <a:noFill/>
          </p:spPr>
          <p:txBody>
            <a:bodyPr wrap="none" rtlCol="0">
              <a:spAutoFit/>
            </a:bodyPr>
            <a:lstStyle/>
            <a:p>
              <a:r>
                <a:rPr lang="de-DE" sz="1600" dirty="0"/>
                <a:t> </a:t>
              </a:r>
              <a:r>
                <a:rPr lang="de-DE" sz="1600" dirty="0" err="1"/>
                <a:t>Curr</a:t>
              </a:r>
              <a:r>
                <a:rPr lang="de-DE" sz="1600" dirty="0"/>
                <a:t> </a:t>
              </a:r>
              <a:r>
                <a:rPr lang="de-DE" sz="1600" dirty="0" err="1"/>
                <a:t>Opin</a:t>
              </a:r>
              <a:r>
                <a:rPr lang="de-DE" sz="1600" dirty="0"/>
                <a:t> Genet </a:t>
              </a:r>
              <a:r>
                <a:rPr lang="de-DE" sz="1600" dirty="0" err="1" smtClean="0"/>
                <a:t>Dev</a:t>
              </a:r>
              <a:r>
                <a:rPr lang="de-DE" sz="1600" dirty="0" smtClean="0"/>
                <a:t>. 21</a:t>
              </a:r>
              <a:r>
                <a:rPr lang="de-DE" sz="1600" dirty="0"/>
                <a:t>(4): 373–</a:t>
              </a:r>
              <a:r>
                <a:rPr lang="de-DE" sz="1600" dirty="0" smtClean="0"/>
                <a:t>379 (2011)</a:t>
              </a:r>
              <a:endParaRPr lang="en-US" sz="1600" dirty="0"/>
            </a:p>
          </p:txBody>
        </p:sp>
      </p:grpSp>
      <p:grpSp>
        <p:nvGrpSpPr>
          <p:cNvPr id="10" name="Group 9"/>
          <p:cNvGrpSpPr/>
          <p:nvPr/>
        </p:nvGrpSpPr>
        <p:grpSpPr>
          <a:xfrm>
            <a:off x="6605150" y="3426697"/>
            <a:ext cx="2576950" cy="1164668"/>
            <a:chOff x="6605150" y="3426697"/>
            <a:chExt cx="2576950" cy="1164668"/>
          </a:xfrm>
        </p:grpSpPr>
        <p:sp>
          <p:nvSpPr>
            <p:cNvPr id="315" name="TextBox 314"/>
            <p:cNvSpPr txBox="1"/>
            <p:nvPr/>
          </p:nvSpPr>
          <p:spPr>
            <a:xfrm>
              <a:off x="6605150" y="3426697"/>
              <a:ext cx="2576950" cy="461665"/>
            </a:xfrm>
            <a:prstGeom prst="rect">
              <a:avLst/>
            </a:prstGeom>
            <a:noFill/>
          </p:spPr>
          <p:txBody>
            <a:bodyPr wrap="square" rtlCol="0">
              <a:spAutoFit/>
            </a:bodyPr>
            <a:lstStyle/>
            <a:p>
              <a:r>
                <a:rPr lang="en-US" sz="2400" dirty="0" smtClean="0"/>
                <a:t>Alternative splicing</a:t>
              </a:r>
              <a:endParaRPr lang="en-US" sz="2400" dirty="0"/>
            </a:p>
          </p:txBody>
        </p:sp>
        <p:sp>
          <p:nvSpPr>
            <p:cNvPr id="7" name="TextBox 6"/>
            <p:cNvSpPr txBox="1"/>
            <p:nvPr/>
          </p:nvSpPr>
          <p:spPr>
            <a:xfrm>
              <a:off x="7262011" y="4129700"/>
              <a:ext cx="1267745" cy="461665"/>
            </a:xfrm>
            <a:prstGeom prst="rect">
              <a:avLst/>
            </a:prstGeom>
            <a:noFill/>
          </p:spPr>
          <p:txBody>
            <a:bodyPr wrap="none" rtlCol="0">
              <a:spAutoFit/>
            </a:bodyPr>
            <a:lstStyle/>
            <a:p>
              <a:r>
                <a:rPr lang="en-US" sz="2400" dirty="0" smtClean="0"/>
                <a:t>isoforms</a:t>
              </a:r>
              <a:endParaRPr lang="en-US" sz="2400" dirty="0"/>
            </a:p>
          </p:txBody>
        </p:sp>
        <p:cxnSp>
          <p:nvCxnSpPr>
            <p:cNvPr id="9" name="Straight Arrow Connector 8"/>
            <p:cNvCxnSpPr>
              <a:stCxn id="315" idx="2"/>
              <a:endCxn id="7" idx="0"/>
            </p:cNvCxnSpPr>
            <p:nvPr/>
          </p:nvCxnSpPr>
          <p:spPr>
            <a:xfrm>
              <a:off x="7893625" y="3888362"/>
              <a:ext cx="2259" cy="241338"/>
            </a:xfrm>
            <a:prstGeom prst="straightConnector1">
              <a:avLst/>
            </a:prstGeom>
            <a:ln w="38100" cmpd="sng">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1481521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54062"/>
          </a:xfrm>
        </p:spPr>
        <p:txBody>
          <a:bodyPr>
            <a:normAutofit/>
          </a:bodyPr>
          <a:lstStyle/>
          <a:p>
            <a:r>
              <a:rPr lang="en-US" sz="3200" dirty="0" smtClean="0"/>
              <a:t>Complexity of </a:t>
            </a:r>
            <a:r>
              <a:rPr lang="en-US" sz="3200" dirty="0" err="1" smtClean="0"/>
              <a:t>transcriptome</a:t>
            </a:r>
            <a:endParaRPr lang="en-US" sz="3200" dirty="0"/>
          </a:p>
        </p:txBody>
      </p:sp>
      <p:sp>
        <p:nvSpPr>
          <p:cNvPr id="3" name="Content Placeholder 2"/>
          <p:cNvSpPr>
            <a:spLocks noGrp="1"/>
          </p:cNvSpPr>
          <p:nvPr>
            <p:ph idx="1"/>
          </p:nvPr>
        </p:nvSpPr>
        <p:spPr>
          <a:xfrm>
            <a:off x="338667" y="1354667"/>
            <a:ext cx="8686800" cy="5080000"/>
          </a:xfrm>
        </p:spPr>
        <p:txBody>
          <a:bodyPr>
            <a:noAutofit/>
          </a:bodyPr>
          <a:lstStyle/>
          <a:p>
            <a:pPr marL="0" indent="0">
              <a:lnSpc>
                <a:spcPct val="120000"/>
              </a:lnSpc>
              <a:buNone/>
            </a:pPr>
            <a:r>
              <a:rPr lang="en-US" sz="2800" dirty="0" smtClean="0"/>
              <a:t>In many eukaryotic </a:t>
            </a:r>
            <a:r>
              <a:rPr lang="en-US" sz="2800" dirty="0"/>
              <a:t>organisms, the majority of genes are alternatively spliced to produce multiple transcript isoforms. </a:t>
            </a:r>
            <a:endParaRPr lang="en-US" sz="2800" dirty="0" smtClean="0"/>
          </a:p>
          <a:p>
            <a:pPr marL="0" indent="0">
              <a:lnSpc>
                <a:spcPct val="120000"/>
              </a:lnSpc>
              <a:buNone/>
            </a:pPr>
            <a:endParaRPr lang="en-US" sz="2800" dirty="0" smtClean="0"/>
          </a:p>
          <a:p>
            <a:pPr marL="0" indent="0">
              <a:lnSpc>
                <a:spcPct val="120000"/>
              </a:lnSpc>
              <a:buNone/>
            </a:pPr>
            <a:r>
              <a:rPr lang="en-US" sz="2800" dirty="0" smtClean="0"/>
              <a:t>In </a:t>
            </a:r>
            <a:r>
              <a:rPr lang="en-US" sz="2800" dirty="0"/>
              <a:t>humans, for example, there is evidence for alternative splicing of more than 95% of </a:t>
            </a:r>
            <a:r>
              <a:rPr lang="en-US" sz="2800" dirty="0" smtClean="0"/>
              <a:t>genes, </a:t>
            </a:r>
            <a:r>
              <a:rPr lang="en-US" sz="2800" dirty="0"/>
              <a:t>with an average of more than five isoforms per gene</a:t>
            </a:r>
            <a:r>
              <a:rPr lang="en-US" sz="2800" dirty="0" smtClean="0"/>
              <a:t>.</a:t>
            </a:r>
          </a:p>
          <a:p>
            <a:pPr marL="0" indent="0">
              <a:lnSpc>
                <a:spcPct val="120000"/>
              </a:lnSpc>
              <a:buNone/>
            </a:pPr>
            <a:endParaRPr lang="en-US" sz="2800" dirty="0" smtClean="0"/>
          </a:p>
          <a:p>
            <a:pPr marL="0" indent="0">
              <a:lnSpc>
                <a:spcPct val="120000"/>
              </a:lnSpc>
              <a:buNone/>
            </a:pPr>
            <a:r>
              <a:rPr lang="en-US" sz="2400" dirty="0" smtClean="0"/>
              <a:t>- </a:t>
            </a:r>
            <a:r>
              <a:rPr lang="fr-FR" sz="2400" dirty="0" err="1"/>
              <a:t>Tilgner</a:t>
            </a:r>
            <a:r>
              <a:rPr lang="fr-FR" sz="2400" dirty="0"/>
              <a:t> et al. (2014) </a:t>
            </a:r>
            <a:r>
              <a:rPr lang="fr-FR" sz="2400" dirty="0" smtClean="0"/>
              <a:t>PNAS</a:t>
            </a:r>
            <a:endParaRPr lang="en-US" sz="2400" dirty="0"/>
          </a:p>
        </p:txBody>
      </p:sp>
    </p:spTree>
    <p:extLst>
      <p:ext uri="{BB962C8B-B14F-4D97-AF65-F5344CB8AC3E}">
        <p14:creationId xmlns:p14="http://schemas.microsoft.com/office/powerpoint/2010/main" val="30694437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Screen Shot 2015-04-25 at 3.07.1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1698" y="1294712"/>
            <a:ext cx="3068923" cy="2978661"/>
          </a:xfrm>
          <a:prstGeom prst="rect">
            <a:avLst/>
          </a:prstGeom>
        </p:spPr>
      </p:pic>
      <p:sp>
        <p:nvSpPr>
          <p:cNvPr id="2" name="Title 1"/>
          <p:cNvSpPr>
            <a:spLocks noGrp="1"/>
          </p:cNvSpPr>
          <p:nvPr>
            <p:ph type="title"/>
          </p:nvPr>
        </p:nvSpPr>
        <p:spPr>
          <a:xfrm>
            <a:off x="457200" y="274638"/>
            <a:ext cx="8191500" cy="766762"/>
          </a:xfrm>
        </p:spPr>
        <p:txBody>
          <a:bodyPr>
            <a:normAutofit/>
          </a:bodyPr>
          <a:lstStyle/>
          <a:p>
            <a:r>
              <a:rPr lang="en-US" sz="3200" dirty="0" err="1" smtClean="0"/>
              <a:t>Transcriptome</a:t>
            </a:r>
            <a:r>
              <a:rPr lang="en-US" sz="3200" dirty="0" smtClean="0"/>
              <a:t> analysis</a:t>
            </a:r>
            <a:endParaRPr lang="en-US" sz="3200" dirty="0"/>
          </a:p>
        </p:txBody>
      </p:sp>
      <p:pic>
        <p:nvPicPr>
          <p:cNvPr id="8" name="Content Placeholder 3"/>
          <p:cNvPicPr>
            <a:picLocks noGrp="1" noChangeAspect="1"/>
          </p:cNvPicPr>
          <p:nvPr>
            <p:ph idx="1"/>
          </p:nvPr>
        </p:nvPicPr>
        <p:blipFill rotWithShape="1">
          <a:blip r:embed="rId4"/>
          <a:srcRect l="1334"/>
          <a:stretch/>
        </p:blipFill>
        <p:spPr>
          <a:xfrm>
            <a:off x="893846" y="1294713"/>
            <a:ext cx="3958971" cy="3127547"/>
          </a:xfrm>
        </p:spPr>
      </p:pic>
      <p:sp>
        <p:nvSpPr>
          <p:cNvPr id="12" name="Rectangle 11"/>
          <p:cNvSpPr/>
          <p:nvPr/>
        </p:nvSpPr>
        <p:spPr>
          <a:xfrm>
            <a:off x="6545145" y="3575924"/>
            <a:ext cx="998065" cy="246221"/>
          </a:xfrm>
          <a:prstGeom prst="rect">
            <a:avLst/>
          </a:prstGeom>
        </p:spPr>
        <p:txBody>
          <a:bodyPr wrap="none">
            <a:spAutoFit/>
          </a:bodyPr>
          <a:lstStyle/>
          <a:p>
            <a:r>
              <a:rPr lang="en-US" sz="1000" dirty="0" err="1" smtClean="0"/>
              <a:t>cragenomica.es</a:t>
            </a:r>
            <a:endParaRPr lang="en-US" sz="1000" dirty="0"/>
          </a:p>
        </p:txBody>
      </p:sp>
      <p:sp>
        <p:nvSpPr>
          <p:cNvPr id="15" name="TextBox 14"/>
          <p:cNvSpPr txBox="1"/>
          <p:nvPr/>
        </p:nvSpPr>
        <p:spPr>
          <a:xfrm>
            <a:off x="893846" y="4382297"/>
            <a:ext cx="4124546" cy="400110"/>
          </a:xfrm>
          <a:prstGeom prst="rect">
            <a:avLst/>
          </a:prstGeom>
          <a:noFill/>
        </p:spPr>
        <p:txBody>
          <a:bodyPr wrap="none" rtlCol="0">
            <a:spAutoFit/>
          </a:bodyPr>
          <a:lstStyle/>
          <a:p>
            <a:r>
              <a:rPr lang="en-US" sz="2000" dirty="0" smtClean="0"/>
              <a:t>Expression profiles in different tissues</a:t>
            </a:r>
            <a:endParaRPr lang="en-US" sz="2000" dirty="0"/>
          </a:p>
        </p:txBody>
      </p:sp>
      <p:sp>
        <p:nvSpPr>
          <p:cNvPr id="16" name="TextBox 15"/>
          <p:cNvSpPr txBox="1"/>
          <p:nvPr/>
        </p:nvSpPr>
        <p:spPr>
          <a:xfrm>
            <a:off x="5584010" y="4382297"/>
            <a:ext cx="2763747" cy="400110"/>
          </a:xfrm>
          <a:prstGeom prst="rect">
            <a:avLst/>
          </a:prstGeom>
          <a:noFill/>
        </p:spPr>
        <p:txBody>
          <a:bodyPr wrap="none" rtlCol="0">
            <a:spAutoFit/>
          </a:bodyPr>
          <a:lstStyle/>
          <a:p>
            <a:r>
              <a:rPr lang="en-US" sz="2000" dirty="0" smtClean="0"/>
              <a:t>Response to biotic stress</a:t>
            </a:r>
            <a:endParaRPr lang="en-US" sz="2000" dirty="0"/>
          </a:p>
        </p:txBody>
      </p:sp>
      <p:sp>
        <p:nvSpPr>
          <p:cNvPr id="3" name="TextBox 2"/>
          <p:cNvSpPr txBox="1"/>
          <p:nvPr/>
        </p:nvSpPr>
        <p:spPr>
          <a:xfrm>
            <a:off x="1059461" y="5006427"/>
            <a:ext cx="7441160" cy="954107"/>
          </a:xfrm>
          <a:prstGeom prst="rect">
            <a:avLst/>
          </a:prstGeom>
          <a:noFill/>
        </p:spPr>
        <p:txBody>
          <a:bodyPr wrap="none" rtlCol="0">
            <a:spAutoFit/>
          </a:bodyPr>
          <a:lstStyle/>
          <a:p>
            <a:r>
              <a:rPr lang="en-US" sz="2800" dirty="0" smtClean="0"/>
              <a:t>1. What are sequences of transcripts?</a:t>
            </a:r>
          </a:p>
          <a:p>
            <a:r>
              <a:rPr lang="en-US" sz="2800" dirty="0" smtClean="0"/>
              <a:t>2. What is the expression level of each transcript?</a:t>
            </a:r>
          </a:p>
        </p:txBody>
      </p:sp>
      <p:sp>
        <p:nvSpPr>
          <p:cNvPr id="4" name="TextBox 3"/>
          <p:cNvSpPr txBox="1"/>
          <p:nvPr/>
        </p:nvSpPr>
        <p:spPr>
          <a:xfrm>
            <a:off x="1080563" y="6098626"/>
            <a:ext cx="6905181" cy="523220"/>
          </a:xfrm>
          <a:prstGeom prst="rect">
            <a:avLst/>
          </a:prstGeom>
          <a:noFill/>
        </p:spPr>
        <p:txBody>
          <a:bodyPr wrap="none" rtlCol="0">
            <a:spAutoFit/>
          </a:bodyPr>
          <a:lstStyle/>
          <a:p>
            <a:r>
              <a:rPr lang="en-US" sz="2800" dirty="0" smtClean="0"/>
              <a:t>RNA-</a:t>
            </a:r>
            <a:r>
              <a:rPr lang="en-US" sz="2800" dirty="0" err="1" smtClean="0"/>
              <a:t>Seq</a:t>
            </a:r>
            <a:r>
              <a:rPr lang="en-US" sz="2800" dirty="0" smtClean="0"/>
              <a:t> addresses both questions </a:t>
            </a:r>
            <a:r>
              <a:rPr lang="en-US" sz="2800" dirty="0"/>
              <a:t>pretty </a:t>
            </a:r>
            <a:r>
              <a:rPr lang="en-US" sz="2800" dirty="0" smtClean="0"/>
              <a:t>well</a:t>
            </a:r>
            <a:endParaRPr lang="en-US" sz="2800" dirty="0"/>
          </a:p>
        </p:txBody>
      </p:sp>
    </p:spTree>
    <p:extLst>
      <p:ext uri="{BB962C8B-B14F-4D97-AF65-F5344CB8AC3E}">
        <p14:creationId xmlns:p14="http://schemas.microsoft.com/office/powerpoint/2010/main" val="3108303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45533" y="1280870"/>
            <a:ext cx="1612900" cy="393700"/>
          </a:xfrm>
          <a:prstGeom prst="rect">
            <a:avLst/>
          </a:prstGeom>
          <a:solidFill>
            <a:schemeClr val="accent6">
              <a:lumMod val="40000"/>
              <a:lumOff val="6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000" dirty="0" smtClean="0">
                <a:solidFill>
                  <a:schemeClr val="tx1"/>
                </a:solidFill>
              </a:rPr>
              <a:t>total RNA</a:t>
            </a:r>
            <a:endParaRPr lang="en-US" sz="2000" dirty="0">
              <a:solidFill>
                <a:schemeClr val="tx1"/>
              </a:solidFill>
            </a:endParaRPr>
          </a:p>
        </p:txBody>
      </p:sp>
      <p:sp>
        <p:nvSpPr>
          <p:cNvPr id="4" name="Rectangle 3"/>
          <p:cNvSpPr/>
          <p:nvPr/>
        </p:nvSpPr>
        <p:spPr>
          <a:xfrm>
            <a:off x="245533" y="1942681"/>
            <a:ext cx="1612900" cy="393700"/>
          </a:xfrm>
          <a:prstGeom prst="rect">
            <a:avLst/>
          </a:prstGeom>
          <a:solidFill>
            <a:srgbClr val="FCD5B5"/>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000" dirty="0" smtClean="0">
                <a:solidFill>
                  <a:schemeClr val="bg1">
                    <a:lumMod val="75000"/>
                  </a:schemeClr>
                </a:solidFill>
              </a:rPr>
              <a:t>mRNA</a:t>
            </a:r>
            <a:endParaRPr lang="en-US" sz="2000" dirty="0">
              <a:solidFill>
                <a:schemeClr val="bg1">
                  <a:lumMod val="75000"/>
                </a:schemeClr>
              </a:solidFill>
            </a:endParaRPr>
          </a:p>
        </p:txBody>
      </p:sp>
      <p:sp>
        <p:nvSpPr>
          <p:cNvPr id="5" name="Rectangle 4"/>
          <p:cNvSpPr/>
          <p:nvPr/>
        </p:nvSpPr>
        <p:spPr>
          <a:xfrm>
            <a:off x="245533" y="2604492"/>
            <a:ext cx="1612900" cy="393700"/>
          </a:xfrm>
          <a:prstGeom prst="rect">
            <a:avLst/>
          </a:prstGeom>
          <a:solidFill>
            <a:srgbClr val="FCD5B5"/>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000" dirty="0" smtClean="0">
                <a:solidFill>
                  <a:schemeClr val="bg1">
                    <a:lumMod val="75000"/>
                  </a:schemeClr>
                </a:solidFill>
              </a:rPr>
              <a:t>DNA library</a:t>
            </a:r>
            <a:endParaRPr lang="en-US" sz="2000" dirty="0">
              <a:solidFill>
                <a:schemeClr val="bg1">
                  <a:lumMod val="75000"/>
                </a:schemeClr>
              </a:solidFill>
            </a:endParaRPr>
          </a:p>
        </p:txBody>
      </p:sp>
      <p:sp>
        <p:nvSpPr>
          <p:cNvPr id="6" name="Rectangle 5"/>
          <p:cNvSpPr/>
          <p:nvPr/>
        </p:nvSpPr>
        <p:spPr>
          <a:xfrm>
            <a:off x="245533" y="3266303"/>
            <a:ext cx="1612900" cy="393700"/>
          </a:xfrm>
          <a:prstGeom prst="rect">
            <a:avLst/>
          </a:prstGeom>
          <a:solidFill>
            <a:srgbClr val="FCD5B5"/>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000" dirty="0" smtClean="0">
                <a:solidFill>
                  <a:schemeClr val="bg1">
                    <a:lumMod val="75000"/>
                  </a:schemeClr>
                </a:solidFill>
              </a:rPr>
              <a:t>sequencing</a:t>
            </a:r>
            <a:endParaRPr lang="en-US" sz="2000" dirty="0">
              <a:solidFill>
                <a:schemeClr val="bg1">
                  <a:lumMod val="75000"/>
                </a:schemeClr>
              </a:solidFill>
            </a:endParaRPr>
          </a:p>
        </p:txBody>
      </p:sp>
      <p:sp>
        <p:nvSpPr>
          <p:cNvPr id="7" name="Rectangle 6"/>
          <p:cNvSpPr/>
          <p:nvPr/>
        </p:nvSpPr>
        <p:spPr>
          <a:xfrm>
            <a:off x="245533" y="3928114"/>
            <a:ext cx="1612900" cy="393700"/>
          </a:xfrm>
          <a:prstGeom prst="rect">
            <a:avLst/>
          </a:prstGeom>
          <a:solidFill>
            <a:schemeClr val="accent6">
              <a:lumMod val="40000"/>
              <a:lumOff val="6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000" dirty="0">
                <a:solidFill>
                  <a:schemeClr val="bg1">
                    <a:lumMod val="75000"/>
                  </a:schemeClr>
                </a:solidFill>
              </a:rPr>
              <a:t>r</a:t>
            </a:r>
            <a:r>
              <a:rPr lang="en-US" sz="2000" dirty="0" smtClean="0">
                <a:solidFill>
                  <a:schemeClr val="bg1">
                    <a:lumMod val="75000"/>
                  </a:schemeClr>
                </a:solidFill>
              </a:rPr>
              <a:t>eads</a:t>
            </a:r>
            <a:endParaRPr lang="en-US" sz="2000" dirty="0">
              <a:solidFill>
                <a:schemeClr val="bg1">
                  <a:lumMod val="75000"/>
                </a:schemeClr>
              </a:solidFill>
            </a:endParaRPr>
          </a:p>
        </p:txBody>
      </p:sp>
      <p:cxnSp>
        <p:nvCxnSpPr>
          <p:cNvPr id="14" name="Straight Arrow Connector 13"/>
          <p:cNvCxnSpPr>
            <a:stCxn id="2" idx="2"/>
            <a:endCxn id="4" idx="0"/>
          </p:cNvCxnSpPr>
          <p:nvPr/>
        </p:nvCxnSpPr>
        <p:spPr>
          <a:xfrm>
            <a:off x="1051983" y="1674570"/>
            <a:ext cx="0" cy="268111"/>
          </a:xfrm>
          <a:prstGeom prst="straightConnector1">
            <a:avLst/>
          </a:prstGeom>
          <a:ln>
            <a:solidFill>
              <a:schemeClr val="tx2">
                <a:lumMod val="40000"/>
                <a:lumOff val="6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a:stCxn id="4" idx="2"/>
            <a:endCxn id="5" idx="0"/>
          </p:cNvCxnSpPr>
          <p:nvPr/>
        </p:nvCxnSpPr>
        <p:spPr>
          <a:xfrm>
            <a:off x="1051983" y="2336381"/>
            <a:ext cx="0" cy="268111"/>
          </a:xfrm>
          <a:prstGeom prst="straightConnector1">
            <a:avLst/>
          </a:prstGeom>
          <a:ln>
            <a:solidFill>
              <a:schemeClr val="tx2">
                <a:lumMod val="40000"/>
                <a:lumOff val="6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a:stCxn id="5" idx="2"/>
            <a:endCxn id="6" idx="0"/>
          </p:cNvCxnSpPr>
          <p:nvPr/>
        </p:nvCxnSpPr>
        <p:spPr>
          <a:xfrm>
            <a:off x="1051983" y="2998192"/>
            <a:ext cx="0" cy="268111"/>
          </a:xfrm>
          <a:prstGeom prst="straightConnector1">
            <a:avLst/>
          </a:prstGeom>
          <a:ln>
            <a:solidFill>
              <a:schemeClr val="tx2">
                <a:lumMod val="40000"/>
                <a:lumOff val="6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6" idx="2"/>
            <a:endCxn id="7" idx="0"/>
          </p:cNvCxnSpPr>
          <p:nvPr/>
        </p:nvCxnSpPr>
        <p:spPr>
          <a:xfrm>
            <a:off x="1051983" y="3660003"/>
            <a:ext cx="0" cy="268111"/>
          </a:xfrm>
          <a:prstGeom prst="straightConnector1">
            <a:avLst/>
          </a:prstGeom>
          <a:ln>
            <a:solidFill>
              <a:schemeClr val="tx2">
                <a:lumMod val="40000"/>
                <a:lumOff val="6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49" name="Title 48"/>
          <p:cNvSpPr>
            <a:spLocks noGrp="1"/>
          </p:cNvSpPr>
          <p:nvPr>
            <p:ph type="title" idx="4294967295"/>
          </p:nvPr>
        </p:nvSpPr>
        <p:spPr>
          <a:xfrm>
            <a:off x="3282950" y="85727"/>
            <a:ext cx="5511800" cy="677808"/>
          </a:xfrm>
        </p:spPr>
        <p:txBody>
          <a:bodyPr>
            <a:normAutofit/>
          </a:bodyPr>
          <a:lstStyle/>
          <a:p>
            <a:r>
              <a:rPr lang="en-US" sz="3200" dirty="0" smtClean="0"/>
              <a:t>total RNA</a:t>
            </a:r>
            <a:endParaRPr lang="en-US" sz="3200" dirty="0"/>
          </a:p>
        </p:txBody>
      </p:sp>
      <p:sp>
        <p:nvSpPr>
          <p:cNvPr id="13" name="TextBox 12"/>
          <p:cNvSpPr txBox="1"/>
          <p:nvPr/>
        </p:nvSpPr>
        <p:spPr>
          <a:xfrm>
            <a:off x="3445631" y="6476681"/>
            <a:ext cx="4256919" cy="246221"/>
          </a:xfrm>
          <a:prstGeom prst="rect">
            <a:avLst/>
          </a:prstGeom>
          <a:noFill/>
        </p:spPr>
        <p:txBody>
          <a:bodyPr wrap="none" rtlCol="0">
            <a:spAutoFit/>
          </a:bodyPr>
          <a:lstStyle/>
          <a:p>
            <a:r>
              <a:rPr lang="en-US" sz="1000" dirty="0"/>
              <a:t>http://</a:t>
            </a:r>
            <a:r>
              <a:rPr lang="en-US" sz="1000" dirty="0" err="1"/>
              <a:t>www.agilent.com</a:t>
            </a:r>
            <a:r>
              <a:rPr lang="en-US" sz="1000" dirty="0"/>
              <a:t>/about/newsroom/</a:t>
            </a:r>
            <a:r>
              <a:rPr lang="en-US" sz="1000" dirty="0" err="1"/>
              <a:t>lsca</a:t>
            </a:r>
            <a:r>
              <a:rPr lang="en-US" sz="1000" dirty="0"/>
              <a:t>/background/</a:t>
            </a:r>
            <a:r>
              <a:rPr lang="en-US" sz="1000" dirty="0" err="1"/>
              <a:t>rna_integrity.pdf</a:t>
            </a:r>
            <a:endParaRPr lang="en-US" sz="1000" dirty="0"/>
          </a:p>
        </p:txBody>
      </p:sp>
      <p:pic>
        <p:nvPicPr>
          <p:cNvPr id="23" name="Picture 22" descr="Screen Shot 2015-04-26 at 4.35.5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42536" y="2902858"/>
            <a:ext cx="3615514" cy="3535723"/>
          </a:xfrm>
          <a:prstGeom prst="rect">
            <a:avLst/>
          </a:prstGeom>
        </p:spPr>
      </p:pic>
      <p:pic>
        <p:nvPicPr>
          <p:cNvPr id="24" name="Picture 23" descr="Screen Shot 2015-04-26 at 4.37.40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71126" y="671560"/>
            <a:ext cx="3105150" cy="1433988"/>
          </a:xfrm>
          <a:prstGeom prst="rect">
            <a:avLst/>
          </a:prstGeom>
        </p:spPr>
      </p:pic>
      <p:sp>
        <p:nvSpPr>
          <p:cNvPr id="25" name="TextBox 24"/>
          <p:cNvSpPr txBox="1"/>
          <p:nvPr/>
        </p:nvSpPr>
        <p:spPr>
          <a:xfrm>
            <a:off x="3871126" y="1942681"/>
            <a:ext cx="3552024" cy="461665"/>
          </a:xfrm>
          <a:prstGeom prst="rect">
            <a:avLst/>
          </a:prstGeom>
          <a:noFill/>
        </p:spPr>
        <p:txBody>
          <a:bodyPr wrap="none" rtlCol="0">
            <a:spAutoFit/>
          </a:bodyPr>
          <a:lstStyle/>
          <a:p>
            <a:r>
              <a:rPr lang="en-US" sz="2400" b="1" dirty="0" smtClean="0">
                <a:solidFill>
                  <a:schemeClr val="tx2">
                    <a:lumMod val="75000"/>
                  </a:schemeClr>
                </a:solidFill>
              </a:rPr>
              <a:t>RIN</a:t>
            </a:r>
            <a:r>
              <a:rPr lang="en-US" sz="2400" dirty="0" smtClean="0"/>
              <a:t>: RNA Integrity Number</a:t>
            </a:r>
            <a:endParaRPr lang="en-US" sz="2400" dirty="0"/>
          </a:p>
        </p:txBody>
      </p:sp>
      <p:sp>
        <p:nvSpPr>
          <p:cNvPr id="3" name="TextBox 2"/>
          <p:cNvSpPr txBox="1"/>
          <p:nvPr/>
        </p:nvSpPr>
        <p:spPr>
          <a:xfrm>
            <a:off x="398499" y="671560"/>
            <a:ext cx="1306968" cy="461665"/>
          </a:xfrm>
          <a:prstGeom prst="rect">
            <a:avLst/>
          </a:prstGeom>
          <a:noFill/>
        </p:spPr>
        <p:txBody>
          <a:bodyPr wrap="none" rtlCol="0">
            <a:spAutoFit/>
          </a:bodyPr>
          <a:lstStyle/>
          <a:p>
            <a:r>
              <a:rPr lang="en-US" sz="2400" b="1" dirty="0" smtClean="0">
                <a:solidFill>
                  <a:srgbClr val="17375E"/>
                </a:solidFill>
              </a:rPr>
              <a:t>RNA-</a:t>
            </a:r>
            <a:r>
              <a:rPr lang="en-US" sz="2400" b="1" dirty="0" err="1" smtClean="0">
                <a:solidFill>
                  <a:srgbClr val="17375E"/>
                </a:solidFill>
              </a:rPr>
              <a:t>Seq</a:t>
            </a:r>
            <a:endParaRPr lang="en-US" sz="2400" b="1" dirty="0">
              <a:solidFill>
                <a:srgbClr val="17375E"/>
              </a:solidFill>
            </a:endParaRPr>
          </a:p>
        </p:txBody>
      </p:sp>
      <p:sp>
        <p:nvSpPr>
          <p:cNvPr id="18" name="TextBox 17"/>
          <p:cNvSpPr txBox="1"/>
          <p:nvPr/>
        </p:nvSpPr>
        <p:spPr>
          <a:xfrm>
            <a:off x="2897034" y="2424155"/>
            <a:ext cx="5318433" cy="369332"/>
          </a:xfrm>
          <a:prstGeom prst="rect">
            <a:avLst/>
          </a:prstGeom>
          <a:noFill/>
        </p:spPr>
        <p:txBody>
          <a:bodyPr wrap="none" rtlCol="0">
            <a:spAutoFit/>
          </a:bodyPr>
          <a:lstStyle/>
          <a:p>
            <a:r>
              <a:rPr lang="en-US" dirty="0" smtClean="0"/>
              <a:t>a value from </a:t>
            </a:r>
            <a:r>
              <a:rPr lang="en-US" dirty="0"/>
              <a:t>1 to 10, with 10 being the least degraded.</a:t>
            </a:r>
          </a:p>
        </p:txBody>
      </p:sp>
    </p:spTree>
    <p:extLst>
      <p:ext uri="{BB962C8B-B14F-4D97-AF65-F5344CB8AC3E}">
        <p14:creationId xmlns:p14="http://schemas.microsoft.com/office/powerpoint/2010/main" val="365730219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p:cNvSpPr>
            <a:spLocks noGrp="1"/>
          </p:cNvSpPr>
          <p:nvPr>
            <p:ph type="title" idx="4294967295"/>
          </p:nvPr>
        </p:nvSpPr>
        <p:spPr>
          <a:xfrm>
            <a:off x="533400" y="85727"/>
            <a:ext cx="8161867" cy="677808"/>
          </a:xfrm>
        </p:spPr>
        <p:txBody>
          <a:bodyPr>
            <a:normAutofit/>
          </a:bodyPr>
          <a:lstStyle/>
          <a:p>
            <a:r>
              <a:rPr lang="en-US" sz="3200" dirty="0" err="1" smtClean="0"/>
              <a:t>Illumina</a:t>
            </a:r>
            <a:r>
              <a:rPr lang="en-US" sz="3200" dirty="0" smtClean="0"/>
              <a:t> RNA-</a:t>
            </a:r>
            <a:r>
              <a:rPr lang="en-US" sz="3200" dirty="0" err="1" smtClean="0"/>
              <a:t>Seq</a:t>
            </a:r>
            <a:r>
              <a:rPr lang="en-US" sz="3200" dirty="0" smtClean="0"/>
              <a:t> library preparation</a:t>
            </a:r>
            <a:endParaRPr lang="en-US" sz="3200" dirty="0"/>
          </a:p>
        </p:txBody>
      </p:sp>
      <p:pic>
        <p:nvPicPr>
          <p:cNvPr id="3" name="Picture 2"/>
          <p:cNvPicPr>
            <a:picLocks noChangeAspect="1"/>
          </p:cNvPicPr>
          <p:nvPr/>
        </p:nvPicPr>
        <p:blipFill>
          <a:blip r:embed="rId2"/>
          <a:stretch>
            <a:fillRect/>
          </a:stretch>
        </p:blipFill>
        <p:spPr>
          <a:xfrm>
            <a:off x="2075749" y="935022"/>
            <a:ext cx="5648635" cy="5122999"/>
          </a:xfrm>
          <a:prstGeom prst="rect">
            <a:avLst/>
          </a:prstGeom>
        </p:spPr>
      </p:pic>
      <p:sp>
        <p:nvSpPr>
          <p:cNvPr id="13" name="TextBox 12"/>
          <p:cNvSpPr txBox="1"/>
          <p:nvPr/>
        </p:nvSpPr>
        <p:spPr>
          <a:xfrm>
            <a:off x="1858433" y="6090722"/>
            <a:ext cx="5450744" cy="523220"/>
          </a:xfrm>
          <a:prstGeom prst="rect">
            <a:avLst/>
          </a:prstGeom>
          <a:noFill/>
        </p:spPr>
        <p:txBody>
          <a:bodyPr wrap="none" rtlCol="0">
            <a:spAutoFit/>
          </a:bodyPr>
          <a:lstStyle/>
          <a:p>
            <a:r>
              <a:rPr lang="en-US" sz="1400" dirty="0" err="1" smtClean="0"/>
              <a:t>labome.com</a:t>
            </a:r>
            <a:r>
              <a:rPr lang="en-US" sz="1400" dirty="0"/>
              <a:t>/method/RNA-</a:t>
            </a:r>
            <a:r>
              <a:rPr lang="en-US" sz="1400" dirty="0" err="1"/>
              <a:t>seq</a:t>
            </a:r>
            <a:r>
              <a:rPr lang="en-US" sz="1400" dirty="0"/>
              <a:t>-Using-Next-Generation-</a:t>
            </a:r>
            <a:r>
              <a:rPr lang="en-US" sz="1400" dirty="0" err="1" smtClean="0"/>
              <a:t>Sequencing.html</a:t>
            </a:r>
            <a:endParaRPr lang="en-US" sz="1400" dirty="0" smtClean="0"/>
          </a:p>
          <a:p>
            <a:r>
              <a:rPr lang="fr-FR" sz="1400" dirty="0" err="1" smtClean="0"/>
              <a:t>review</a:t>
            </a:r>
            <a:r>
              <a:rPr lang="fr-FR" sz="1400" dirty="0" smtClean="0"/>
              <a:t> </a:t>
            </a:r>
            <a:r>
              <a:rPr lang="fr-FR" sz="1400" dirty="0" err="1" smtClean="0"/>
              <a:t>paper</a:t>
            </a:r>
            <a:r>
              <a:rPr lang="fr-FR" sz="1400" dirty="0" smtClean="0"/>
              <a:t>: </a:t>
            </a:r>
            <a:r>
              <a:rPr lang="fr-FR" sz="1400" dirty="0" err="1" smtClean="0"/>
              <a:t>doi.org</a:t>
            </a:r>
            <a:r>
              <a:rPr lang="fr-FR" sz="1400" dirty="0"/>
              <a:t>/10.1093/</a:t>
            </a:r>
            <a:r>
              <a:rPr lang="fr-FR" sz="1400" dirty="0" err="1"/>
              <a:t>nar</a:t>
            </a:r>
            <a:r>
              <a:rPr lang="fr-FR" sz="1400" dirty="0"/>
              <a:t>/gky167</a:t>
            </a:r>
            <a:endParaRPr lang="en-US" sz="1400" dirty="0"/>
          </a:p>
        </p:txBody>
      </p:sp>
      <p:sp>
        <p:nvSpPr>
          <p:cNvPr id="5" name="Rectangle 4"/>
          <p:cNvSpPr/>
          <p:nvPr/>
        </p:nvSpPr>
        <p:spPr>
          <a:xfrm>
            <a:off x="245533" y="1280870"/>
            <a:ext cx="1612900" cy="393700"/>
          </a:xfrm>
          <a:prstGeom prst="rect">
            <a:avLst/>
          </a:prstGeom>
          <a:solidFill>
            <a:schemeClr val="accent6">
              <a:lumMod val="40000"/>
              <a:lumOff val="6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000" dirty="0" smtClean="0">
                <a:solidFill>
                  <a:schemeClr val="tx1"/>
                </a:solidFill>
              </a:rPr>
              <a:t>total RNA</a:t>
            </a:r>
            <a:endParaRPr lang="en-US" sz="2000" dirty="0">
              <a:solidFill>
                <a:schemeClr val="tx1"/>
              </a:solidFill>
            </a:endParaRPr>
          </a:p>
        </p:txBody>
      </p:sp>
      <p:sp>
        <p:nvSpPr>
          <p:cNvPr id="6" name="Rectangle 5"/>
          <p:cNvSpPr/>
          <p:nvPr/>
        </p:nvSpPr>
        <p:spPr>
          <a:xfrm>
            <a:off x="245533" y="1942681"/>
            <a:ext cx="1612900" cy="393700"/>
          </a:xfrm>
          <a:prstGeom prst="rect">
            <a:avLst/>
          </a:prstGeom>
          <a:solidFill>
            <a:srgbClr val="FCD5B5"/>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000" dirty="0" smtClean="0">
                <a:solidFill>
                  <a:schemeClr val="tx1"/>
                </a:solidFill>
              </a:rPr>
              <a:t>mRNA</a:t>
            </a:r>
            <a:endParaRPr lang="en-US" sz="2000" dirty="0">
              <a:solidFill>
                <a:schemeClr val="tx1"/>
              </a:solidFill>
            </a:endParaRPr>
          </a:p>
        </p:txBody>
      </p:sp>
      <p:sp>
        <p:nvSpPr>
          <p:cNvPr id="7" name="Rectangle 6"/>
          <p:cNvSpPr/>
          <p:nvPr/>
        </p:nvSpPr>
        <p:spPr>
          <a:xfrm>
            <a:off x="245533" y="2604492"/>
            <a:ext cx="1612900" cy="393700"/>
          </a:xfrm>
          <a:prstGeom prst="rect">
            <a:avLst/>
          </a:prstGeom>
          <a:solidFill>
            <a:srgbClr val="FCD5B5"/>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000" dirty="0" smtClean="0">
                <a:solidFill>
                  <a:schemeClr val="tx1"/>
                </a:solidFill>
              </a:rPr>
              <a:t>DNA library</a:t>
            </a:r>
            <a:endParaRPr lang="en-US" sz="2000" dirty="0">
              <a:solidFill>
                <a:schemeClr val="tx1"/>
              </a:solidFill>
            </a:endParaRPr>
          </a:p>
        </p:txBody>
      </p:sp>
      <p:sp>
        <p:nvSpPr>
          <p:cNvPr id="8" name="Rectangle 7"/>
          <p:cNvSpPr/>
          <p:nvPr/>
        </p:nvSpPr>
        <p:spPr>
          <a:xfrm>
            <a:off x="245533" y="3266303"/>
            <a:ext cx="1612900" cy="393700"/>
          </a:xfrm>
          <a:prstGeom prst="rect">
            <a:avLst/>
          </a:prstGeom>
          <a:solidFill>
            <a:srgbClr val="FCD5B5"/>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000" dirty="0" smtClean="0">
                <a:solidFill>
                  <a:schemeClr val="bg1">
                    <a:lumMod val="75000"/>
                  </a:schemeClr>
                </a:solidFill>
              </a:rPr>
              <a:t>sequencing</a:t>
            </a:r>
            <a:endParaRPr lang="en-US" sz="2000" dirty="0">
              <a:solidFill>
                <a:schemeClr val="bg1">
                  <a:lumMod val="75000"/>
                </a:schemeClr>
              </a:solidFill>
            </a:endParaRPr>
          </a:p>
        </p:txBody>
      </p:sp>
      <p:sp>
        <p:nvSpPr>
          <p:cNvPr id="9" name="Rectangle 8"/>
          <p:cNvSpPr/>
          <p:nvPr/>
        </p:nvSpPr>
        <p:spPr>
          <a:xfrm>
            <a:off x="245533" y="3928114"/>
            <a:ext cx="1612900" cy="393700"/>
          </a:xfrm>
          <a:prstGeom prst="rect">
            <a:avLst/>
          </a:prstGeom>
          <a:solidFill>
            <a:schemeClr val="accent6">
              <a:lumMod val="40000"/>
              <a:lumOff val="6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000" dirty="0">
                <a:solidFill>
                  <a:schemeClr val="bg1">
                    <a:lumMod val="75000"/>
                  </a:schemeClr>
                </a:solidFill>
              </a:rPr>
              <a:t>r</a:t>
            </a:r>
            <a:r>
              <a:rPr lang="en-US" sz="2000" dirty="0" smtClean="0">
                <a:solidFill>
                  <a:schemeClr val="bg1">
                    <a:lumMod val="75000"/>
                  </a:schemeClr>
                </a:solidFill>
              </a:rPr>
              <a:t>eads</a:t>
            </a:r>
            <a:endParaRPr lang="en-US" sz="2000" dirty="0">
              <a:solidFill>
                <a:schemeClr val="bg1">
                  <a:lumMod val="75000"/>
                </a:schemeClr>
              </a:solidFill>
            </a:endParaRPr>
          </a:p>
        </p:txBody>
      </p:sp>
      <p:cxnSp>
        <p:nvCxnSpPr>
          <p:cNvPr id="10" name="Straight Arrow Connector 9"/>
          <p:cNvCxnSpPr>
            <a:stCxn id="5" idx="2"/>
            <a:endCxn id="6" idx="0"/>
          </p:cNvCxnSpPr>
          <p:nvPr/>
        </p:nvCxnSpPr>
        <p:spPr>
          <a:xfrm>
            <a:off x="1051983" y="1674570"/>
            <a:ext cx="0" cy="268111"/>
          </a:xfrm>
          <a:prstGeom prst="straightConnector1">
            <a:avLst/>
          </a:prstGeom>
          <a:ln>
            <a:solidFill>
              <a:schemeClr val="tx2">
                <a:lumMod val="40000"/>
                <a:lumOff val="6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6" idx="2"/>
            <a:endCxn id="7" idx="0"/>
          </p:cNvCxnSpPr>
          <p:nvPr/>
        </p:nvCxnSpPr>
        <p:spPr>
          <a:xfrm>
            <a:off x="1051983" y="2336381"/>
            <a:ext cx="0" cy="268111"/>
          </a:xfrm>
          <a:prstGeom prst="straightConnector1">
            <a:avLst/>
          </a:prstGeom>
          <a:ln>
            <a:solidFill>
              <a:schemeClr val="tx2">
                <a:lumMod val="40000"/>
                <a:lumOff val="6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7" idx="2"/>
            <a:endCxn id="8" idx="0"/>
          </p:cNvCxnSpPr>
          <p:nvPr/>
        </p:nvCxnSpPr>
        <p:spPr>
          <a:xfrm>
            <a:off x="1051983" y="2998192"/>
            <a:ext cx="0" cy="268111"/>
          </a:xfrm>
          <a:prstGeom prst="straightConnector1">
            <a:avLst/>
          </a:prstGeom>
          <a:ln>
            <a:solidFill>
              <a:schemeClr val="tx2">
                <a:lumMod val="40000"/>
                <a:lumOff val="6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8" idx="2"/>
            <a:endCxn id="9" idx="0"/>
          </p:cNvCxnSpPr>
          <p:nvPr/>
        </p:nvCxnSpPr>
        <p:spPr>
          <a:xfrm>
            <a:off x="1051983" y="3660003"/>
            <a:ext cx="0" cy="268111"/>
          </a:xfrm>
          <a:prstGeom prst="straightConnector1">
            <a:avLst/>
          </a:prstGeom>
          <a:ln>
            <a:solidFill>
              <a:schemeClr val="tx2">
                <a:lumMod val="40000"/>
                <a:lumOff val="6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2" name="TextBox 1"/>
          <p:cNvSpPr txBox="1"/>
          <p:nvPr/>
        </p:nvSpPr>
        <p:spPr>
          <a:xfrm>
            <a:off x="6008884" y="4859866"/>
            <a:ext cx="674884" cy="461665"/>
          </a:xfrm>
          <a:prstGeom prst="rect">
            <a:avLst/>
          </a:prstGeom>
          <a:noFill/>
        </p:spPr>
        <p:txBody>
          <a:bodyPr wrap="none" rtlCol="0">
            <a:spAutoFit/>
          </a:bodyPr>
          <a:lstStyle/>
          <a:p>
            <a:r>
              <a:rPr lang="en-US" sz="2400" dirty="0" smtClean="0">
                <a:solidFill>
                  <a:srgbClr val="FF0000"/>
                </a:solidFill>
              </a:rPr>
              <a:t>PCR</a:t>
            </a:r>
            <a:endParaRPr lang="en-US" sz="2400" dirty="0">
              <a:solidFill>
                <a:srgbClr val="FF0000"/>
              </a:solidFill>
            </a:endParaRPr>
          </a:p>
        </p:txBody>
      </p:sp>
    </p:spTree>
    <p:extLst>
      <p:ext uri="{BB962C8B-B14F-4D97-AF65-F5344CB8AC3E}">
        <p14:creationId xmlns:p14="http://schemas.microsoft.com/office/powerpoint/2010/main" val="276005438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le 48"/>
          <p:cNvSpPr>
            <a:spLocks noGrp="1"/>
          </p:cNvSpPr>
          <p:nvPr>
            <p:ph type="title" idx="4294967295"/>
          </p:nvPr>
        </p:nvSpPr>
        <p:spPr>
          <a:xfrm>
            <a:off x="533400" y="85727"/>
            <a:ext cx="8161867" cy="677808"/>
          </a:xfrm>
        </p:spPr>
        <p:txBody>
          <a:bodyPr>
            <a:normAutofit/>
          </a:bodyPr>
          <a:lstStyle/>
          <a:p>
            <a:r>
              <a:rPr lang="en-US" sz="3200" dirty="0" err="1" smtClean="0"/>
              <a:t>Illumina</a:t>
            </a:r>
            <a:r>
              <a:rPr lang="en-US" sz="3200" dirty="0" smtClean="0"/>
              <a:t> sequencing</a:t>
            </a:r>
            <a:endParaRPr lang="en-US" sz="3200" dirty="0"/>
          </a:p>
        </p:txBody>
      </p:sp>
      <p:sp>
        <p:nvSpPr>
          <p:cNvPr id="5" name="Rectangle 4"/>
          <p:cNvSpPr/>
          <p:nvPr/>
        </p:nvSpPr>
        <p:spPr>
          <a:xfrm>
            <a:off x="245533" y="1280870"/>
            <a:ext cx="1612900" cy="393700"/>
          </a:xfrm>
          <a:prstGeom prst="rect">
            <a:avLst/>
          </a:prstGeom>
          <a:solidFill>
            <a:schemeClr val="accent6">
              <a:lumMod val="40000"/>
              <a:lumOff val="6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000" dirty="0" smtClean="0">
                <a:solidFill>
                  <a:schemeClr val="tx1"/>
                </a:solidFill>
              </a:rPr>
              <a:t>total RNA</a:t>
            </a:r>
            <a:endParaRPr lang="en-US" sz="2000" dirty="0">
              <a:solidFill>
                <a:schemeClr val="tx1"/>
              </a:solidFill>
            </a:endParaRPr>
          </a:p>
        </p:txBody>
      </p:sp>
      <p:sp>
        <p:nvSpPr>
          <p:cNvPr id="6" name="Rectangle 5"/>
          <p:cNvSpPr/>
          <p:nvPr/>
        </p:nvSpPr>
        <p:spPr>
          <a:xfrm>
            <a:off x="245533" y="1942681"/>
            <a:ext cx="1612900" cy="393700"/>
          </a:xfrm>
          <a:prstGeom prst="rect">
            <a:avLst/>
          </a:prstGeom>
          <a:solidFill>
            <a:srgbClr val="FCD5B5"/>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000" dirty="0" smtClean="0">
                <a:solidFill>
                  <a:schemeClr val="tx1"/>
                </a:solidFill>
              </a:rPr>
              <a:t>mRNA</a:t>
            </a:r>
            <a:endParaRPr lang="en-US" sz="2000" dirty="0">
              <a:solidFill>
                <a:schemeClr val="tx1"/>
              </a:solidFill>
            </a:endParaRPr>
          </a:p>
        </p:txBody>
      </p:sp>
      <p:sp>
        <p:nvSpPr>
          <p:cNvPr id="7" name="Rectangle 6"/>
          <p:cNvSpPr/>
          <p:nvPr/>
        </p:nvSpPr>
        <p:spPr>
          <a:xfrm>
            <a:off x="245533" y="2604492"/>
            <a:ext cx="1612900" cy="393700"/>
          </a:xfrm>
          <a:prstGeom prst="rect">
            <a:avLst/>
          </a:prstGeom>
          <a:solidFill>
            <a:srgbClr val="FCD5B5"/>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000" dirty="0" smtClean="0">
                <a:solidFill>
                  <a:schemeClr val="tx1"/>
                </a:solidFill>
              </a:rPr>
              <a:t>DNA library</a:t>
            </a:r>
            <a:endParaRPr lang="en-US" sz="2000" dirty="0">
              <a:solidFill>
                <a:schemeClr val="tx1"/>
              </a:solidFill>
            </a:endParaRPr>
          </a:p>
        </p:txBody>
      </p:sp>
      <p:sp>
        <p:nvSpPr>
          <p:cNvPr id="8" name="Rectangle 7"/>
          <p:cNvSpPr/>
          <p:nvPr/>
        </p:nvSpPr>
        <p:spPr>
          <a:xfrm>
            <a:off x="245533" y="3266303"/>
            <a:ext cx="1612900" cy="393700"/>
          </a:xfrm>
          <a:prstGeom prst="rect">
            <a:avLst/>
          </a:prstGeom>
          <a:solidFill>
            <a:srgbClr val="FCD5B5"/>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000" dirty="0" smtClean="0">
                <a:solidFill>
                  <a:srgbClr val="000000"/>
                </a:solidFill>
              </a:rPr>
              <a:t>sequencing</a:t>
            </a:r>
            <a:endParaRPr lang="en-US" sz="2000" dirty="0">
              <a:solidFill>
                <a:srgbClr val="000000"/>
              </a:solidFill>
            </a:endParaRPr>
          </a:p>
        </p:txBody>
      </p:sp>
      <p:sp>
        <p:nvSpPr>
          <p:cNvPr id="9" name="Rectangle 8"/>
          <p:cNvSpPr/>
          <p:nvPr/>
        </p:nvSpPr>
        <p:spPr>
          <a:xfrm>
            <a:off x="245533" y="3928114"/>
            <a:ext cx="1612900" cy="393700"/>
          </a:xfrm>
          <a:prstGeom prst="rect">
            <a:avLst/>
          </a:prstGeom>
          <a:solidFill>
            <a:schemeClr val="accent6">
              <a:lumMod val="40000"/>
              <a:lumOff val="60000"/>
            </a:schemeClr>
          </a:solidFill>
          <a:ln>
            <a:solidFill>
              <a:schemeClr val="accent3">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000" dirty="0">
                <a:solidFill>
                  <a:srgbClr val="000000"/>
                </a:solidFill>
              </a:rPr>
              <a:t>r</a:t>
            </a:r>
            <a:r>
              <a:rPr lang="en-US" sz="2000" dirty="0" smtClean="0">
                <a:solidFill>
                  <a:srgbClr val="000000"/>
                </a:solidFill>
              </a:rPr>
              <a:t>eads</a:t>
            </a:r>
            <a:endParaRPr lang="en-US" sz="2000" dirty="0">
              <a:solidFill>
                <a:srgbClr val="000000"/>
              </a:solidFill>
            </a:endParaRPr>
          </a:p>
        </p:txBody>
      </p:sp>
      <p:cxnSp>
        <p:nvCxnSpPr>
          <p:cNvPr id="10" name="Straight Arrow Connector 9"/>
          <p:cNvCxnSpPr>
            <a:stCxn id="5" idx="2"/>
            <a:endCxn id="6" idx="0"/>
          </p:cNvCxnSpPr>
          <p:nvPr/>
        </p:nvCxnSpPr>
        <p:spPr>
          <a:xfrm>
            <a:off x="1051983" y="1674570"/>
            <a:ext cx="0" cy="268111"/>
          </a:xfrm>
          <a:prstGeom prst="straightConnector1">
            <a:avLst/>
          </a:prstGeom>
          <a:ln>
            <a:solidFill>
              <a:schemeClr val="tx2">
                <a:lumMod val="40000"/>
                <a:lumOff val="6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a:stCxn id="6" idx="2"/>
            <a:endCxn id="7" idx="0"/>
          </p:cNvCxnSpPr>
          <p:nvPr/>
        </p:nvCxnSpPr>
        <p:spPr>
          <a:xfrm>
            <a:off x="1051983" y="2336381"/>
            <a:ext cx="0" cy="268111"/>
          </a:xfrm>
          <a:prstGeom prst="straightConnector1">
            <a:avLst/>
          </a:prstGeom>
          <a:ln>
            <a:solidFill>
              <a:schemeClr val="tx2">
                <a:lumMod val="40000"/>
                <a:lumOff val="6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2" name="Straight Arrow Connector 11"/>
          <p:cNvCxnSpPr>
            <a:stCxn id="7" idx="2"/>
            <a:endCxn id="8" idx="0"/>
          </p:cNvCxnSpPr>
          <p:nvPr/>
        </p:nvCxnSpPr>
        <p:spPr>
          <a:xfrm>
            <a:off x="1051983" y="2998192"/>
            <a:ext cx="0" cy="268111"/>
          </a:xfrm>
          <a:prstGeom prst="straightConnector1">
            <a:avLst/>
          </a:prstGeom>
          <a:ln>
            <a:solidFill>
              <a:schemeClr val="tx2">
                <a:lumMod val="40000"/>
                <a:lumOff val="6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8" idx="2"/>
            <a:endCxn id="9" idx="0"/>
          </p:cNvCxnSpPr>
          <p:nvPr/>
        </p:nvCxnSpPr>
        <p:spPr>
          <a:xfrm>
            <a:off x="1051983" y="3660003"/>
            <a:ext cx="0" cy="268111"/>
          </a:xfrm>
          <a:prstGeom prst="straightConnector1">
            <a:avLst/>
          </a:prstGeom>
          <a:ln>
            <a:solidFill>
              <a:schemeClr val="tx2">
                <a:lumMod val="40000"/>
                <a:lumOff val="60000"/>
              </a:schemeClr>
            </a:solidFill>
            <a:tailEnd type="arrow"/>
          </a:ln>
          <a:effectLst/>
        </p:spPr>
        <p:style>
          <a:lnRef idx="2">
            <a:schemeClr val="accent1"/>
          </a:lnRef>
          <a:fillRef idx="0">
            <a:schemeClr val="accent1"/>
          </a:fillRef>
          <a:effectRef idx="1">
            <a:schemeClr val="accent1"/>
          </a:effectRef>
          <a:fontRef idx="minor">
            <a:schemeClr val="tx1"/>
          </a:fontRef>
        </p:style>
      </p:cxnSp>
      <p:grpSp>
        <p:nvGrpSpPr>
          <p:cNvPr id="15" name="Group 14"/>
          <p:cNvGrpSpPr/>
          <p:nvPr/>
        </p:nvGrpSpPr>
        <p:grpSpPr>
          <a:xfrm>
            <a:off x="3877247" y="5143802"/>
            <a:ext cx="3041957" cy="0"/>
            <a:chOff x="4135604" y="2476500"/>
            <a:chExt cx="3041957" cy="0"/>
          </a:xfrm>
        </p:grpSpPr>
        <p:cxnSp>
          <p:nvCxnSpPr>
            <p:cNvPr id="16" name="Straight Connector 15"/>
            <p:cNvCxnSpPr/>
            <p:nvPr/>
          </p:nvCxnSpPr>
          <p:spPr>
            <a:xfrm>
              <a:off x="4135604" y="2476500"/>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4759568" y="2476500"/>
              <a:ext cx="431526"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5270500" y="2476500"/>
              <a:ext cx="640082"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5942332" y="2476500"/>
              <a:ext cx="611264"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631461" y="2476500"/>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1" name="Group 20"/>
          <p:cNvGrpSpPr/>
          <p:nvPr/>
        </p:nvGrpSpPr>
        <p:grpSpPr>
          <a:xfrm>
            <a:off x="3947097" y="5291774"/>
            <a:ext cx="2870507" cy="0"/>
            <a:chOff x="4205454" y="2578100"/>
            <a:chExt cx="2870507" cy="0"/>
          </a:xfrm>
        </p:grpSpPr>
        <p:cxnSp>
          <p:nvCxnSpPr>
            <p:cNvPr id="22" name="Straight Connector 21"/>
            <p:cNvCxnSpPr/>
            <p:nvPr/>
          </p:nvCxnSpPr>
          <p:spPr>
            <a:xfrm>
              <a:off x="4205454" y="2578100"/>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4797668" y="2578100"/>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5396232" y="2578100"/>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6001146" y="2578100"/>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6599711" y="2578100"/>
              <a:ext cx="47625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27" name="Group 26"/>
          <p:cNvGrpSpPr/>
          <p:nvPr/>
        </p:nvGrpSpPr>
        <p:grpSpPr>
          <a:xfrm>
            <a:off x="4059734" y="5439746"/>
            <a:ext cx="2734133" cy="0"/>
            <a:chOff x="4318091" y="2673350"/>
            <a:chExt cx="2734133" cy="0"/>
          </a:xfrm>
        </p:grpSpPr>
        <p:cxnSp>
          <p:nvCxnSpPr>
            <p:cNvPr id="28" name="Straight Connector 27"/>
            <p:cNvCxnSpPr/>
            <p:nvPr/>
          </p:nvCxnSpPr>
          <p:spPr>
            <a:xfrm>
              <a:off x="4318091" y="2673350"/>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903955" y="2673350"/>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508869" y="2673350"/>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6101083" y="2673350"/>
              <a:ext cx="452513"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6599711" y="2673350"/>
              <a:ext cx="452513"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3" name="Group 32"/>
          <p:cNvGrpSpPr/>
          <p:nvPr/>
        </p:nvGrpSpPr>
        <p:grpSpPr>
          <a:xfrm>
            <a:off x="4242798" y="5587719"/>
            <a:ext cx="2420345" cy="0"/>
            <a:chOff x="4501155" y="2920417"/>
            <a:chExt cx="2420345" cy="0"/>
          </a:xfrm>
        </p:grpSpPr>
        <p:cxnSp>
          <p:nvCxnSpPr>
            <p:cNvPr id="34" name="Straight Connector 33"/>
            <p:cNvCxnSpPr/>
            <p:nvPr/>
          </p:nvCxnSpPr>
          <p:spPr>
            <a:xfrm>
              <a:off x="4501155" y="2920417"/>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5087019" y="2920417"/>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5691933" y="2920417"/>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6284147" y="2920417"/>
              <a:ext cx="637353"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grpSp>
      <p:sp>
        <p:nvSpPr>
          <p:cNvPr id="38" name="TextBox 37"/>
          <p:cNvSpPr txBox="1"/>
          <p:nvPr/>
        </p:nvSpPr>
        <p:spPr>
          <a:xfrm>
            <a:off x="2893149" y="5127872"/>
            <a:ext cx="874608" cy="461665"/>
          </a:xfrm>
          <a:prstGeom prst="rect">
            <a:avLst/>
          </a:prstGeom>
          <a:noFill/>
        </p:spPr>
        <p:txBody>
          <a:bodyPr wrap="none" rtlCol="0">
            <a:spAutoFit/>
          </a:bodyPr>
          <a:lstStyle/>
          <a:p>
            <a:r>
              <a:rPr lang="en-US" sz="2400" dirty="0" smtClean="0"/>
              <a:t>reads</a:t>
            </a:r>
            <a:endParaRPr lang="en-US" sz="2400" dirty="0"/>
          </a:p>
        </p:txBody>
      </p:sp>
      <p:sp>
        <p:nvSpPr>
          <p:cNvPr id="2" name="TextBox 1"/>
          <p:cNvSpPr txBox="1"/>
          <p:nvPr/>
        </p:nvSpPr>
        <p:spPr>
          <a:xfrm>
            <a:off x="5563174" y="1280869"/>
            <a:ext cx="2314155" cy="461665"/>
          </a:xfrm>
          <a:prstGeom prst="rect">
            <a:avLst/>
          </a:prstGeom>
          <a:noFill/>
        </p:spPr>
        <p:txBody>
          <a:bodyPr wrap="none" rtlCol="0">
            <a:spAutoFit/>
          </a:bodyPr>
          <a:lstStyle/>
          <a:p>
            <a:r>
              <a:rPr lang="en-US" sz="2400" dirty="0" smtClean="0"/>
              <a:t>Paired-end reads</a:t>
            </a:r>
          </a:p>
        </p:txBody>
      </p:sp>
      <p:sp>
        <p:nvSpPr>
          <p:cNvPr id="43" name="Oval 42"/>
          <p:cNvSpPr/>
          <p:nvPr/>
        </p:nvSpPr>
        <p:spPr>
          <a:xfrm>
            <a:off x="3716630" y="4832390"/>
            <a:ext cx="198967" cy="216879"/>
          </a:xfrm>
          <a:prstGeom prst="ellipse">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flipV="1">
            <a:off x="3877247" y="4874312"/>
            <a:ext cx="1083734" cy="129681"/>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flipV="1">
            <a:off x="4956748" y="4874311"/>
            <a:ext cx="711200" cy="129682"/>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flipV="1">
            <a:off x="5653436" y="4874312"/>
            <a:ext cx="558801" cy="131265"/>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flipV="1">
            <a:off x="6208004" y="4874312"/>
            <a:ext cx="711200" cy="131266"/>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TextBox 47"/>
          <p:cNvSpPr txBox="1"/>
          <p:nvPr/>
        </p:nvSpPr>
        <p:spPr>
          <a:xfrm>
            <a:off x="3417244" y="4740448"/>
            <a:ext cx="352606" cy="369332"/>
          </a:xfrm>
          <a:prstGeom prst="rect">
            <a:avLst/>
          </a:prstGeom>
          <a:noFill/>
        </p:spPr>
        <p:txBody>
          <a:bodyPr wrap="none" rtlCol="0">
            <a:spAutoFit/>
          </a:bodyPr>
          <a:lstStyle/>
          <a:p>
            <a:r>
              <a:rPr lang="en-US" dirty="0" smtClean="0"/>
              <a:t>5'</a:t>
            </a:r>
            <a:endParaRPr lang="en-US" dirty="0"/>
          </a:p>
        </p:txBody>
      </p:sp>
      <p:sp>
        <p:nvSpPr>
          <p:cNvPr id="50" name="TextBox 49"/>
          <p:cNvSpPr txBox="1"/>
          <p:nvPr/>
        </p:nvSpPr>
        <p:spPr>
          <a:xfrm>
            <a:off x="6885336" y="4738745"/>
            <a:ext cx="1072604" cy="369332"/>
          </a:xfrm>
          <a:prstGeom prst="rect">
            <a:avLst/>
          </a:prstGeom>
          <a:noFill/>
        </p:spPr>
        <p:txBody>
          <a:bodyPr wrap="none" rtlCol="0">
            <a:spAutoFit/>
          </a:bodyPr>
          <a:lstStyle/>
          <a:p>
            <a:r>
              <a:rPr lang="en-US" dirty="0" smtClean="0"/>
              <a:t>AAAAA 3'</a:t>
            </a:r>
            <a:endParaRPr lang="en-US" dirty="0"/>
          </a:p>
        </p:txBody>
      </p:sp>
      <p:cxnSp>
        <p:nvCxnSpPr>
          <p:cNvPr id="52" name="Straight Connector 51"/>
          <p:cNvCxnSpPr/>
          <p:nvPr/>
        </p:nvCxnSpPr>
        <p:spPr>
          <a:xfrm>
            <a:off x="6559163" y="2392147"/>
            <a:ext cx="0" cy="1240789"/>
          </a:xfrm>
          <a:prstGeom prst="line">
            <a:avLst/>
          </a:prstGeom>
        </p:spPr>
        <p:style>
          <a:lnRef idx="2">
            <a:schemeClr val="accent1"/>
          </a:lnRef>
          <a:fillRef idx="0">
            <a:schemeClr val="accent1"/>
          </a:fillRef>
          <a:effectRef idx="1">
            <a:schemeClr val="accent1"/>
          </a:effectRef>
          <a:fontRef idx="minor">
            <a:schemeClr val="tx1"/>
          </a:fontRef>
        </p:style>
      </p:cxnSp>
      <p:sp>
        <p:nvSpPr>
          <p:cNvPr id="53" name="Rectangle 52"/>
          <p:cNvSpPr/>
          <p:nvPr/>
        </p:nvSpPr>
        <p:spPr>
          <a:xfrm>
            <a:off x="6503600" y="1790485"/>
            <a:ext cx="109537" cy="601662"/>
          </a:xfrm>
          <a:prstGeom prst="rect">
            <a:avLst/>
          </a:prstGeom>
          <a:solidFill>
            <a:srgbClr val="660066"/>
          </a:solidFill>
          <a:ln>
            <a:solidFill>
              <a:srgbClr val="660066"/>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54" name="Rectangle 53"/>
          <p:cNvSpPr/>
          <p:nvPr/>
        </p:nvSpPr>
        <p:spPr>
          <a:xfrm>
            <a:off x="6503600" y="3632936"/>
            <a:ext cx="109537" cy="601663"/>
          </a:xfrm>
          <a:prstGeom prst="rect">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cxnSp>
        <p:nvCxnSpPr>
          <p:cNvPr id="55" name="Straight Arrow Connector 54"/>
          <p:cNvCxnSpPr/>
          <p:nvPr/>
        </p:nvCxnSpPr>
        <p:spPr>
          <a:xfrm rot="16200000" flipH="1">
            <a:off x="6428987" y="2092110"/>
            <a:ext cx="60325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rot="5400000">
            <a:off x="6328975" y="2793785"/>
            <a:ext cx="801687" cy="158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p:nvPr/>
        </p:nvCxnSpPr>
        <p:spPr>
          <a:xfrm rot="5400000" flipH="1" flipV="1">
            <a:off x="6549639" y="3939959"/>
            <a:ext cx="601662" cy="158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rot="5400000">
            <a:off x="6448038" y="3250984"/>
            <a:ext cx="801688" cy="158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61" name="TextBox 60"/>
          <p:cNvSpPr txBox="1"/>
          <p:nvPr/>
        </p:nvSpPr>
        <p:spPr>
          <a:xfrm>
            <a:off x="2787426" y="1280870"/>
            <a:ext cx="2257349" cy="461665"/>
          </a:xfrm>
          <a:prstGeom prst="rect">
            <a:avLst/>
          </a:prstGeom>
          <a:noFill/>
        </p:spPr>
        <p:txBody>
          <a:bodyPr wrap="none" rtlCol="0">
            <a:spAutoFit/>
          </a:bodyPr>
          <a:lstStyle/>
          <a:p>
            <a:r>
              <a:rPr lang="en-US" sz="2400" dirty="0" smtClean="0"/>
              <a:t>Single-end reads</a:t>
            </a:r>
          </a:p>
        </p:txBody>
      </p:sp>
      <p:cxnSp>
        <p:nvCxnSpPr>
          <p:cNvPr id="62" name="Straight Connector 61"/>
          <p:cNvCxnSpPr/>
          <p:nvPr/>
        </p:nvCxnSpPr>
        <p:spPr>
          <a:xfrm flipH="1">
            <a:off x="3925128" y="2392147"/>
            <a:ext cx="1588" cy="1240789"/>
          </a:xfrm>
          <a:prstGeom prst="line">
            <a:avLst/>
          </a:prstGeom>
        </p:spPr>
        <p:style>
          <a:lnRef idx="2">
            <a:schemeClr val="accent1"/>
          </a:lnRef>
          <a:fillRef idx="0">
            <a:schemeClr val="accent1"/>
          </a:fillRef>
          <a:effectRef idx="1">
            <a:schemeClr val="accent1"/>
          </a:effectRef>
          <a:fontRef idx="minor">
            <a:schemeClr val="tx1"/>
          </a:fontRef>
        </p:style>
      </p:cxnSp>
      <p:sp>
        <p:nvSpPr>
          <p:cNvPr id="63" name="Rectangle 62"/>
          <p:cNvSpPr/>
          <p:nvPr/>
        </p:nvSpPr>
        <p:spPr>
          <a:xfrm>
            <a:off x="3871153" y="1790484"/>
            <a:ext cx="109537" cy="601663"/>
          </a:xfrm>
          <a:prstGeom prst="rect">
            <a:avLst/>
          </a:prstGeom>
          <a:solidFill>
            <a:srgbClr val="660066"/>
          </a:solidFill>
          <a:ln>
            <a:solidFill>
              <a:srgbClr val="660066"/>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sp>
        <p:nvSpPr>
          <p:cNvPr id="64" name="Rectangle 63"/>
          <p:cNvSpPr/>
          <p:nvPr/>
        </p:nvSpPr>
        <p:spPr>
          <a:xfrm>
            <a:off x="3877247" y="3632936"/>
            <a:ext cx="109537" cy="601662"/>
          </a:xfrm>
          <a:prstGeom prst="rect">
            <a:avLst/>
          </a:prstGeom>
          <a:solidFill>
            <a:schemeClr val="accent2">
              <a:lumMod val="60000"/>
              <a:lumOff val="40000"/>
            </a:schemeClr>
          </a:solidFill>
          <a:ln>
            <a:solidFill>
              <a:schemeClr val="accent2">
                <a:lumMod val="60000"/>
                <a:lumOff val="40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fontAlgn="auto">
              <a:spcBef>
                <a:spcPts val="0"/>
              </a:spcBef>
              <a:spcAft>
                <a:spcPts val="0"/>
              </a:spcAft>
              <a:defRPr/>
            </a:pPr>
            <a:endParaRPr lang="en-US" sz="1800"/>
          </a:p>
        </p:txBody>
      </p:sp>
      <p:cxnSp>
        <p:nvCxnSpPr>
          <p:cNvPr id="65" name="Straight Arrow Connector 64"/>
          <p:cNvCxnSpPr/>
          <p:nvPr/>
        </p:nvCxnSpPr>
        <p:spPr>
          <a:xfrm rot="16200000" flipH="1">
            <a:off x="3796540" y="2092109"/>
            <a:ext cx="60325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rot="5400000">
            <a:off x="3696528" y="2793784"/>
            <a:ext cx="801688" cy="1587"/>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
        <p:nvSpPr>
          <p:cNvPr id="78" name="TextBox 77"/>
          <p:cNvSpPr txBox="1"/>
          <p:nvPr/>
        </p:nvSpPr>
        <p:spPr>
          <a:xfrm>
            <a:off x="692188" y="6068367"/>
            <a:ext cx="7923864" cy="461665"/>
          </a:xfrm>
          <a:prstGeom prst="rect">
            <a:avLst/>
          </a:prstGeom>
          <a:noFill/>
        </p:spPr>
        <p:txBody>
          <a:bodyPr wrap="none" rtlCol="0">
            <a:spAutoFit/>
          </a:bodyPr>
          <a:lstStyle/>
          <a:p>
            <a:r>
              <a:rPr lang="en-US" sz="2400" dirty="0" smtClean="0"/>
              <a:t>How to reconstruct full</a:t>
            </a:r>
            <a:r>
              <a:rPr lang="en-US" sz="2400" dirty="0"/>
              <a:t>-length transcripts from short </a:t>
            </a:r>
            <a:r>
              <a:rPr lang="en-US" sz="2400" dirty="0" smtClean="0"/>
              <a:t>reads?</a:t>
            </a:r>
            <a:endParaRPr lang="en-US" sz="2400" dirty="0"/>
          </a:p>
        </p:txBody>
      </p:sp>
    </p:spTree>
    <p:extLst>
      <p:ext uri="{BB962C8B-B14F-4D97-AF65-F5344CB8AC3E}">
        <p14:creationId xmlns:p14="http://schemas.microsoft.com/office/powerpoint/2010/main" val="404532713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45809</TotalTime>
  <Words>2157</Words>
  <Application>Microsoft Macintosh PowerPoint</Application>
  <PresentationFormat>On-screen Show (4:3)</PresentationFormat>
  <Paragraphs>247</Paragraphs>
  <Slides>33</Slides>
  <Notes>8</Notes>
  <HiddenSlides>0</HiddenSlides>
  <MMClips>0</MMClips>
  <ScaleCrop>false</ScaleCrop>
  <HeadingPairs>
    <vt:vector size="4" baseType="variant">
      <vt:variant>
        <vt:lpstr>Theme</vt:lpstr>
      </vt:variant>
      <vt:variant>
        <vt:i4>1</vt:i4>
      </vt:variant>
      <vt:variant>
        <vt:lpstr>Slide Titles</vt:lpstr>
      </vt:variant>
      <vt:variant>
        <vt:i4>33</vt:i4>
      </vt:variant>
    </vt:vector>
  </HeadingPairs>
  <TitlesOfParts>
    <vt:vector size="34" baseType="lpstr">
      <vt:lpstr>Office Theme</vt:lpstr>
      <vt:lpstr>RNA-Seq  Bioinformatics Applications (PLPTH813)</vt:lpstr>
      <vt:lpstr>Outline</vt:lpstr>
      <vt:lpstr>Transcriptome</vt:lpstr>
      <vt:lpstr>Alternative splicing</vt:lpstr>
      <vt:lpstr>Complexity of transcriptome</vt:lpstr>
      <vt:lpstr>Transcriptome analysis</vt:lpstr>
      <vt:lpstr>total RNA</vt:lpstr>
      <vt:lpstr>Illumina RNA-Seq library preparation</vt:lpstr>
      <vt:lpstr>Illumina sequencing</vt:lpstr>
      <vt:lpstr>Challenges of reconstruction of full-length transcripts (transcriptome assembly)</vt:lpstr>
      <vt:lpstr>Two main strategies for transcriptome assembly</vt:lpstr>
      <vt:lpstr>Reference-guided transcriptome assembly</vt:lpstr>
      <vt:lpstr>Cufflinks - spliced alignments </vt:lpstr>
      <vt:lpstr>Cufflinks - assembly</vt:lpstr>
      <vt:lpstr>StringTie</vt:lpstr>
      <vt:lpstr>Pros and cons of reference-guided assembly </vt:lpstr>
      <vt:lpstr>De novo assembly</vt:lpstr>
      <vt:lpstr>Trinity</vt:lpstr>
      <vt:lpstr>Trinity - Inchworm</vt:lpstr>
      <vt:lpstr>Trinity - Chrysalis</vt:lpstr>
      <vt:lpstr>Trinity - Butterfly</vt:lpstr>
      <vt:lpstr>Trinity summary</vt:lpstr>
      <vt:lpstr>De novo assembly could correct wrong annotations</vt:lpstr>
      <vt:lpstr>Note</vt:lpstr>
      <vt:lpstr>Outline</vt:lpstr>
      <vt:lpstr>PacBio long reads for RNA sequencing (Iso-Seq)</vt:lpstr>
      <vt:lpstr>Multiple passes improve sequence quality</vt:lpstr>
      <vt:lpstr>Long-read, full-length, no assembly required</vt:lpstr>
      <vt:lpstr>Long reads to sequence full-length cDNA </vt:lpstr>
      <vt:lpstr>maize – Iso-Seq</vt:lpstr>
      <vt:lpstr>Nanopore provides long RNA-Seq reads</vt:lpstr>
      <vt:lpstr>Nanopore – direct RNA sequencing</vt:lpstr>
      <vt:lpstr>References</vt:lpstr>
    </vt:vector>
  </TitlesOfParts>
  <Company>Kansas State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RNA-Seq</dc:title>
  <dc:creator>Sanzhen Liu</dc:creator>
  <cp:lastModifiedBy>Sanzhen Liu</cp:lastModifiedBy>
  <cp:revision>404</cp:revision>
  <cp:lastPrinted>2015-04-30T14:29:06Z</cp:lastPrinted>
  <dcterms:created xsi:type="dcterms:W3CDTF">2014-05-23T20:11:37Z</dcterms:created>
  <dcterms:modified xsi:type="dcterms:W3CDTF">2019-04-25T17:55:12Z</dcterms:modified>
</cp:coreProperties>
</file>